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71" r:id="rId7"/>
    <p:sldId id="263" r:id="rId8"/>
    <p:sldId id="268" r:id="rId9"/>
    <p:sldId id="270" r:id="rId10"/>
    <p:sldId id="269" r:id="rId11"/>
    <p:sldId id="265" r:id="rId12"/>
    <p:sldId id="273" r:id="rId13"/>
    <p:sldId id="274" r:id="rId14"/>
    <p:sldId id="275" r:id="rId15"/>
    <p:sldId id="277" r:id="rId16"/>
    <p:sldId id="278" r:id="rId17"/>
    <p:sldId id="279" r:id="rId18"/>
    <p:sldId id="290" r:id="rId19"/>
    <p:sldId id="280" r:id="rId20"/>
    <p:sldId id="291" r:id="rId21"/>
    <p:sldId id="293" r:id="rId22"/>
    <p:sldId id="284" r:id="rId23"/>
    <p:sldId id="289" r:id="rId24"/>
    <p:sldId id="294"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7D0"/>
    <a:srgbClr val="C9E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1" autoAdjust="0"/>
    <p:restoredTop sz="94683"/>
  </p:normalViewPr>
  <p:slideViewPr>
    <p:cSldViewPr snapToGrid="0" showGuides="1">
      <p:cViewPr varScale="1">
        <p:scale>
          <a:sx n="139" d="100"/>
          <a:sy n="139" d="100"/>
        </p:scale>
        <p:origin x="6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D2B67-DE4B-5F47-829F-AC11A26EDF30}" type="datetimeFigureOut">
              <a:rPr lang="fr-FR" smtClean="0"/>
              <a:t>16/10/2025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C4503-6FD7-7E43-978C-E0C7804C5CCC}" type="slidenum">
              <a:rPr lang="fr-FR" smtClean="0"/>
              <a:t>‹N°›</a:t>
            </a:fld>
            <a:endParaRPr lang="fr-FR"/>
          </a:p>
        </p:txBody>
      </p:sp>
    </p:spTree>
    <p:extLst>
      <p:ext uri="{BB962C8B-B14F-4D97-AF65-F5344CB8AC3E}">
        <p14:creationId xmlns:p14="http://schemas.microsoft.com/office/powerpoint/2010/main" val="243059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1</a:t>
            </a:fld>
            <a:endParaRPr lang="fr-FR"/>
          </a:p>
        </p:txBody>
      </p:sp>
    </p:spTree>
    <p:extLst>
      <p:ext uri="{BB962C8B-B14F-4D97-AF65-F5344CB8AC3E}">
        <p14:creationId xmlns:p14="http://schemas.microsoft.com/office/powerpoint/2010/main" val="3922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11</a:t>
            </a:fld>
            <a:endParaRPr lang="fr-FR"/>
          </a:p>
        </p:txBody>
      </p:sp>
    </p:spTree>
    <p:extLst>
      <p:ext uri="{BB962C8B-B14F-4D97-AF65-F5344CB8AC3E}">
        <p14:creationId xmlns:p14="http://schemas.microsoft.com/office/powerpoint/2010/main" val="392626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12</a:t>
            </a:fld>
            <a:endParaRPr lang="fr-FR"/>
          </a:p>
        </p:txBody>
      </p:sp>
    </p:spTree>
    <p:extLst>
      <p:ext uri="{BB962C8B-B14F-4D97-AF65-F5344CB8AC3E}">
        <p14:creationId xmlns:p14="http://schemas.microsoft.com/office/powerpoint/2010/main" val="111997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14</a:t>
            </a:fld>
            <a:endParaRPr lang="fr-FR"/>
          </a:p>
        </p:txBody>
      </p:sp>
    </p:spTree>
    <p:extLst>
      <p:ext uri="{BB962C8B-B14F-4D97-AF65-F5344CB8AC3E}">
        <p14:creationId xmlns:p14="http://schemas.microsoft.com/office/powerpoint/2010/main" val="182336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2</a:t>
            </a:fld>
            <a:endParaRPr lang="fr-FR"/>
          </a:p>
        </p:txBody>
      </p:sp>
    </p:spTree>
    <p:extLst>
      <p:ext uri="{BB962C8B-B14F-4D97-AF65-F5344CB8AC3E}">
        <p14:creationId xmlns:p14="http://schemas.microsoft.com/office/powerpoint/2010/main" val="91641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3</a:t>
            </a:fld>
            <a:endParaRPr lang="fr-FR"/>
          </a:p>
        </p:txBody>
      </p:sp>
    </p:spTree>
    <p:extLst>
      <p:ext uri="{BB962C8B-B14F-4D97-AF65-F5344CB8AC3E}">
        <p14:creationId xmlns:p14="http://schemas.microsoft.com/office/powerpoint/2010/main" val="283994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4</a:t>
            </a:fld>
            <a:endParaRPr lang="fr-FR"/>
          </a:p>
        </p:txBody>
      </p:sp>
    </p:spTree>
    <p:extLst>
      <p:ext uri="{BB962C8B-B14F-4D97-AF65-F5344CB8AC3E}">
        <p14:creationId xmlns:p14="http://schemas.microsoft.com/office/powerpoint/2010/main" val="395535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5</a:t>
            </a:fld>
            <a:endParaRPr lang="fr-FR"/>
          </a:p>
        </p:txBody>
      </p:sp>
    </p:spTree>
    <p:extLst>
      <p:ext uri="{BB962C8B-B14F-4D97-AF65-F5344CB8AC3E}">
        <p14:creationId xmlns:p14="http://schemas.microsoft.com/office/powerpoint/2010/main" val="390455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6</a:t>
            </a:fld>
            <a:endParaRPr lang="fr-FR"/>
          </a:p>
        </p:txBody>
      </p:sp>
    </p:spTree>
    <p:extLst>
      <p:ext uri="{BB962C8B-B14F-4D97-AF65-F5344CB8AC3E}">
        <p14:creationId xmlns:p14="http://schemas.microsoft.com/office/powerpoint/2010/main" val="250294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7</a:t>
            </a:fld>
            <a:endParaRPr lang="fr-FR"/>
          </a:p>
        </p:txBody>
      </p:sp>
    </p:spTree>
    <p:extLst>
      <p:ext uri="{BB962C8B-B14F-4D97-AF65-F5344CB8AC3E}">
        <p14:creationId xmlns:p14="http://schemas.microsoft.com/office/powerpoint/2010/main" val="165887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9</a:t>
            </a:fld>
            <a:endParaRPr lang="fr-FR"/>
          </a:p>
        </p:txBody>
      </p:sp>
    </p:spTree>
    <p:extLst>
      <p:ext uri="{BB962C8B-B14F-4D97-AF65-F5344CB8AC3E}">
        <p14:creationId xmlns:p14="http://schemas.microsoft.com/office/powerpoint/2010/main" val="382044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DC4503-6FD7-7E43-978C-E0C7804C5CCC}" type="slidenum">
              <a:rPr lang="fr-FR" smtClean="0"/>
              <a:t>10</a:t>
            </a:fld>
            <a:endParaRPr lang="fr-FR"/>
          </a:p>
        </p:txBody>
      </p:sp>
    </p:spTree>
    <p:extLst>
      <p:ext uri="{BB962C8B-B14F-4D97-AF65-F5344CB8AC3E}">
        <p14:creationId xmlns:p14="http://schemas.microsoft.com/office/powerpoint/2010/main" val="337256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descr="Une image contenant texte, Graphique, conception, graphisme&#10;&#10;Le contenu généré par l’IA peut être incorrect.">
            <a:extLst>
              <a:ext uri="{FF2B5EF4-FFF2-40B4-BE49-F238E27FC236}">
                <a16:creationId xmlns:a16="http://schemas.microsoft.com/office/drawing/2014/main" id="{FFDA6A65-4803-2737-3A1D-0D29A4AE8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73"/>
            <a:ext cx="12192000" cy="6841454"/>
          </a:xfrm>
          <a:prstGeom prst="rect">
            <a:avLst/>
          </a:prstGeom>
        </p:spPr>
      </p:pic>
      <p:sp>
        <p:nvSpPr>
          <p:cNvPr id="2" name="Titre 1">
            <a:extLst>
              <a:ext uri="{FF2B5EF4-FFF2-40B4-BE49-F238E27FC236}">
                <a16:creationId xmlns:a16="http://schemas.microsoft.com/office/drawing/2014/main" id="{F07B8C61-EF28-B029-B960-1338541CC39D}"/>
              </a:ext>
            </a:extLst>
          </p:cNvPr>
          <p:cNvSpPr>
            <a:spLocks noGrp="1"/>
          </p:cNvSpPr>
          <p:nvPr>
            <p:ph type="ctrTitle"/>
          </p:nvPr>
        </p:nvSpPr>
        <p:spPr>
          <a:xfrm>
            <a:off x="1524000" y="1122363"/>
            <a:ext cx="9144000" cy="2387600"/>
          </a:xfrm>
        </p:spPr>
        <p:txBody>
          <a:bodyPr anchor="b">
            <a:normAutofit/>
          </a:bodyPr>
          <a:lstStyle>
            <a:lvl1pPr algn="r">
              <a:defRPr sz="4000"/>
            </a:lvl1pPr>
          </a:lstStyle>
          <a:p>
            <a:r>
              <a:rPr lang="fr-FR"/>
              <a:t>Modifiez le style du titre</a:t>
            </a:r>
            <a:endParaRPr lang="fr-BE" dirty="0"/>
          </a:p>
        </p:txBody>
      </p:sp>
      <p:sp>
        <p:nvSpPr>
          <p:cNvPr id="3" name="Sous-titre 2">
            <a:extLst>
              <a:ext uri="{FF2B5EF4-FFF2-40B4-BE49-F238E27FC236}">
                <a16:creationId xmlns:a16="http://schemas.microsoft.com/office/drawing/2014/main" id="{44754CD2-457A-1F76-41A6-29A4ADD28792}"/>
              </a:ext>
            </a:extLst>
          </p:cNvPr>
          <p:cNvSpPr>
            <a:spLocks noGrp="1"/>
          </p:cNvSpPr>
          <p:nvPr>
            <p:ph type="subTitle" idx="1"/>
          </p:nvPr>
        </p:nvSpPr>
        <p:spPr>
          <a:xfrm>
            <a:off x="4238624" y="3602038"/>
            <a:ext cx="64293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dirty="0"/>
          </a:p>
        </p:txBody>
      </p:sp>
      <p:sp>
        <p:nvSpPr>
          <p:cNvPr id="4" name="Espace réservé de la date 3">
            <a:extLst>
              <a:ext uri="{FF2B5EF4-FFF2-40B4-BE49-F238E27FC236}">
                <a16:creationId xmlns:a16="http://schemas.microsoft.com/office/drawing/2014/main" id="{1EC62E14-EED0-3F94-B383-E87EB0108247}"/>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2C93F207-0E50-B3E4-4BB3-4AE50E252B8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B18DC95-A7CB-1C5E-F89D-2D247C816FBF}"/>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2818778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92CC46-704B-6271-0CC2-FA4F9587AF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273"/>
            <a:ext cx="12191998" cy="6841453"/>
          </a:xfrm>
          <a:prstGeom prst="rect">
            <a:avLst/>
          </a:prstGeom>
        </p:spPr>
      </p:pic>
      <p:sp>
        <p:nvSpPr>
          <p:cNvPr id="2" name="Titre 1">
            <a:extLst>
              <a:ext uri="{FF2B5EF4-FFF2-40B4-BE49-F238E27FC236}">
                <a16:creationId xmlns:a16="http://schemas.microsoft.com/office/drawing/2014/main" id="{34CA7CBD-7E1B-E3CA-C900-5168BC2A44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75AD94AD-C89E-790B-4021-FF1CD7842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EC2AC767-955D-103D-BAEA-986258B8E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1F9EAB-4E55-037B-DF48-2E3958F9B104}"/>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6" name="Espace réservé du pied de page 5">
            <a:extLst>
              <a:ext uri="{FF2B5EF4-FFF2-40B4-BE49-F238E27FC236}">
                <a16:creationId xmlns:a16="http://schemas.microsoft.com/office/drawing/2014/main" id="{FE066BD5-1BCE-948D-3449-1268F828781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6172F5A-61B3-4B1D-E1FE-FB9BC5C72A89}"/>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397831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9911C-CC75-325F-A011-20C1788A51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353F3438-BBD0-5238-38F6-F7EF55186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BE"/>
          </a:p>
        </p:txBody>
      </p:sp>
      <p:sp>
        <p:nvSpPr>
          <p:cNvPr id="4" name="Espace réservé du texte 3">
            <a:extLst>
              <a:ext uri="{FF2B5EF4-FFF2-40B4-BE49-F238E27FC236}">
                <a16:creationId xmlns:a16="http://schemas.microsoft.com/office/drawing/2014/main" id="{11F3C37C-3A20-E295-F59B-12F2D932D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F68E15-9942-AB7B-1230-98B74003FA82}"/>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6" name="Espace réservé du pied de page 5">
            <a:extLst>
              <a:ext uri="{FF2B5EF4-FFF2-40B4-BE49-F238E27FC236}">
                <a16:creationId xmlns:a16="http://schemas.microsoft.com/office/drawing/2014/main" id="{075991B2-E120-EB7B-25E0-308BECE6BB0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E2B0A9E-7042-ACD3-34FD-34921F52727A}"/>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95640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5C8E2A-A85E-81DF-6357-CDF1828372D6}"/>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9858B56-F289-04AF-2E48-EC91C50659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438F4A7-10B6-6A08-1B2F-1A06D524C1B2}"/>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36319133-3C2A-4656-D7E9-3F26702371D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AEBFF35-976F-7DE2-E55A-073EC30BD2EE}"/>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294924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5E527B-4EC9-BFA0-0ED5-BB0DBCE30A0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A664EF2-2DB9-8563-9992-31DEACB653F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7BCC555-DE1A-02F2-973B-FDF8CC81B03E}"/>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D84DAF5B-1A2B-3F71-298E-4F6ECBD1BA1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E57F4B3-2F55-3638-E99B-A7819A53CB64}"/>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232860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9" name="Image 8" descr="Une image contenant Graphique, conception, illustration&#10;&#10;Le contenu généré par l’IA peut être incorrect.">
            <a:extLst>
              <a:ext uri="{FF2B5EF4-FFF2-40B4-BE49-F238E27FC236}">
                <a16:creationId xmlns:a16="http://schemas.microsoft.com/office/drawing/2014/main" id="{1B0D2E61-7A25-E325-4D0C-887DFDCA3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73"/>
            <a:ext cx="12192000" cy="6841454"/>
          </a:xfrm>
          <a:prstGeom prst="rect">
            <a:avLst/>
          </a:prstGeom>
        </p:spPr>
      </p:pic>
      <p:sp>
        <p:nvSpPr>
          <p:cNvPr id="2" name="Titre 1">
            <a:extLst>
              <a:ext uri="{FF2B5EF4-FFF2-40B4-BE49-F238E27FC236}">
                <a16:creationId xmlns:a16="http://schemas.microsoft.com/office/drawing/2014/main" id="{543AED6B-C347-67EF-2C0B-3E904D982C3B}"/>
              </a:ext>
            </a:extLst>
          </p:cNvPr>
          <p:cNvSpPr>
            <a:spLocks noGrp="1"/>
          </p:cNvSpPr>
          <p:nvPr>
            <p:ph type="title"/>
          </p:nvPr>
        </p:nvSpPr>
        <p:spPr/>
        <p:txBody>
          <a:bodyPr/>
          <a:lstStyle/>
          <a:p>
            <a:r>
              <a:rPr lang="fr-FR"/>
              <a:t>Modifiez le style du titre</a:t>
            </a:r>
            <a:endParaRPr lang="fr-BE" dirty="0"/>
          </a:p>
        </p:txBody>
      </p:sp>
      <p:sp>
        <p:nvSpPr>
          <p:cNvPr id="3" name="Espace réservé du contenu 2">
            <a:extLst>
              <a:ext uri="{FF2B5EF4-FFF2-40B4-BE49-F238E27FC236}">
                <a16:creationId xmlns:a16="http://schemas.microsoft.com/office/drawing/2014/main" id="{5B569120-0CDB-2406-8366-D02ABD31D8C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57DE4AA-49D6-B970-21A3-2FBFF3CBEE88}"/>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6702E969-6009-4426-A355-6749AFC83AB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5CE5873-A394-1F0E-784B-AA6BF718918B}"/>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280298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B0D2E61-7A25-E325-4D0C-887DFDCA34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273"/>
            <a:ext cx="12192000" cy="6841453"/>
          </a:xfrm>
          <a:prstGeom prst="rect">
            <a:avLst/>
          </a:prstGeom>
        </p:spPr>
      </p:pic>
      <p:sp>
        <p:nvSpPr>
          <p:cNvPr id="2" name="Titre 1">
            <a:extLst>
              <a:ext uri="{FF2B5EF4-FFF2-40B4-BE49-F238E27FC236}">
                <a16:creationId xmlns:a16="http://schemas.microsoft.com/office/drawing/2014/main" id="{543AED6B-C347-67EF-2C0B-3E904D982C3B}"/>
              </a:ext>
            </a:extLst>
          </p:cNvPr>
          <p:cNvSpPr>
            <a:spLocks noGrp="1"/>
          </p:cNvSpPr>
          <p:nvPr>
            <p:ph type="title"/>
          </p:nvPr>
        </p:nvSpPr>
        <p:spPr/>
        <p:txBody>
          <a:bodyPr/>
          <a:lstStyle/>
          <a:p>
            <a:r>
              <a:rPr lang="fr-FR"/>
              <a:t>Modifiez le style du titre</a:t>
            </a:r>
            <a:endParaRPr lang="fr-BE" dirty="0"/>
          </a:p>
        </p:txBody>
      </p:sp>
      <p:sp>
        <p:nvSpPr>
          <p:cNvPr id="3" name="Espace réservé du contenu 2">
            <a:extLst>
              <a:ext uri="{FF2B5EF4-FFF2-40B4-BE49-F238E27FC236}">
                <a16:creationId xmlns:a16="http://schemas.microsoft.com/office/drawing/2014/main" id="{5B569120-0CDB-2406-8366-D02ABD31D8C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57DE4AA-49D6-B970-21A3-2FBFF3CBEE88}"/>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6702E969-6009-4426-A355-6749AFC83AB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5CE5873-A394-1F0E-784B-AA6BF718918B}"/>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353773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B0D2E61-7A25-E325-4D0C-887DFDCA34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273"/>
            <a:ext cx="12191998" cy="6841453"/>
          </a:xfrm>
          <a:prstGeom prst="rect">
            <a:avLst/>
          </a:prstGeom>
        </p:spPr>
      </p:pic>
      <p:sp>
        <p:nvSpPr>
          <p:cNvPr id="2" name="Titre 1">
            <a:extLst>
              <a:ext uri="{FF2B5EF4-FFF2-40B4-BE49-F238E27FC236}">
                <a16:creationId xmlns:a16="http://schemas.microsoft.com/office/drawing/2014/main" id="{543AED6B-C347-67EF-2C0B-3E904D982C3B}"/>
              </a:ext>
            </a:extLst>
          </p:cNvPr>
          <p:cNvSpPr>
            <a:spLocks noGrp="1"/>
          </p:cNvSpPr>
          <p:nvPr>
            <p:ph type="title"/>
          </p:nvPr>
        </p:nvSpPr>
        <p:spPr/>
        <p:txBody>
          <a:bodyPr/>
          <a:lstStyle>
            <a:lvl1pPr algn="r">
              <a:defRPr/>
            </a:lvl1pPr>
          </a:lstStyle>
          <a:p>
            <a:r>
              <a:rPr lang="fr-FR"/>
              <a:t>Modifiez le style du titre</a:t>
            </a:r>
            <a:endParaRPr lang="fr-BE" dirty="0"/>
          </a:p>
        </p:txBody>
      </p:sp>
      <p:sp>
        <p:nvSpPr>
          <p:cNvPr id="3" name="Espace réservé du contenu 2">
            <a:extLst>
              <a:ext uri="{FF2B5EF4-FFF2-40B4-BE49-F238E27FC236}">
                <a16:creationId xmlns:a16="http://schemas.microsoft.com/office/drawing/2014/main" id="{5B569120-0CDB-2406-8366-D02ABD31D8C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57DE4AA-49D6-B970-21A3-2FBFF3CBEE88}"/>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6702E969-6009-4426-A355-6749AFC83AB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5CE5873-A394-1F0E-784B-AA6BF718918B}"/>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269292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8" name="Image 7" descr="Une image contenant conception, texte, dessin, Graphique&#10;&#10;Le contenu généré par l’IA peut être incorrect.">
            <a:extLst>
              <a:ext uri="{FF2B5EF4-FFF2-40B4-BE49-F238E27FC236}">
                <a16:creationId xmlns:a16="http://schemas.microsoft.com/office/drawing/2014/main" id="{D74F040E-80D8-91A3-7682-91B7E4915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73"/>
            <a:ext cx="12192000" cy="6841454"/>
          </a:xfrm>
          <a:prstGeom prst="rect">
            <a:avLst/>
          </a:prstGeom>
        </p:spPr>
      </p:pic>
      <p:sp>
        <p:nvSpPr>
          <p:cNvPr id="2" name="Titre 1">
            <a:extLst>
              <a:ext uri="{FF2B5EF4-FFF2-40B4-BE49-F238E27FC236}">
                <a16:creationId xmlns:a16="http://schemas.microsoft.com/office/drawing/2014/main" id="{1793CCE0-D1A3-4064-C3EB-CB97C996ED8C}"/>
              </a:ext>
            </a:extLst>
          </p:cNvPr>
          <p:cNvSpPr>
            <a:spLocks noGrp="1"/>
          </p:cNvSpPr>
          <p:nvPr>
            <p:ph type="title"/>
          </p:nvPr>
        </p:nvSpPr>
        <p:spPr>
          <a:xfrm>
            <a:off x="831850" y="1709739"/>
            <a:ext cx="10515600" cy="1719262"/>
          </a:xfrm>
        </p:spPr>
        <p:txBody>
          <a:bodyPr anchor="b">
            <a:normAutofit/>
          </a:bodyPr>
          <a:lstStyle>
            <a:lvl1pPr>
              <a:defRPr sz="4800"/>
            </a:lvl1pPr>
          </a:lstStyle>
          <a:p>
            <a:r>
              <a:rPr lang="fr-FR"/>
              <a:t>Modifiez le style du titre</a:t>
            </a:r>
            <a:endParaRPr lang="fr-BE" dirty="0"/>
          </a:p>
        </p:txBody>
      </p:sp>
      <p:sp>
        <p:nvSpPr>
          <p:cNvPr id="3" name="Espace réservé du texte 2">
            <a:extLst>
              <a:ext uri="{FF2B5EF4-FFF2-40B4-BE49-F238E27FC236}">
                <a16:creationId xmlns:a16="http://schemas.microsoft.com/office/drawing/2014/main" id="{4F29EE18-9C88-D4D7-D9C8-1968D5D412D8}"/>
              </a:ext>
            </a:extLst>
          </p:cNvPr>
          <p:cNvSpPr>
            <a:spLocks noGrp="1"/>
          </p:cNvSpPr>
          <p:nvPr>
            <p:ph type="body" idx="1"/>
          </p:nvPr>
        </p:nvSpPr>
        <p:spPr>
          <a:xfrm>
            <a:off x="831850" y="3429001"/>
            <a:ext cx="10515600" cy="1209674"/>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1B9A017-CCC0-D74E-DA9E-5FF8B67AC586}"/>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3E3C5D27-35DE-6C98-4A68-51FCDE9C00E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CE86E72-FF6A-3B93-094E-3436469221D5}"/>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215232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Image 8" descr="Une image contenant Graphique, conception, illustration&#10;&#10;Le contenu généré par l’IA peut être incorrect.">
            <a:extLst>
              <a:ext uri="{FF2B5EF4-FFF2-40B4-BE49-F238E27FC236}">
                <a16:creationId xmlns:a16="http://schemas.microsoft.com/office/drawing/2014/main" id="{C3341236-33BE-11FA-86E5-DA244047B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73"/>
            <a:ext cx="12192000" cy="6841454"/>
          </a:xfrm>
          <a:prstGeom prst="rect">
            <a:avLst/>
          </a:prstGeom>
        </p:spPr>
      </p:pic>
      <p:sp>
        <p:nvSpPr>
          <p:cNvPr id="2" name="Titre 1">
            <a:extLst>
              <a:ext uri="{FF2B5EF4-FFF2-40B4-BE49-F238E27FC236}">
                <a16:creationId xmlns:a16="http://schemas.microsoft.com/office/drawing/2014/main" id="{AA03FAC9-DBEB-34A7-0633-9F321D71DFE8}"/>
              </a:ext>
            </a:extLst>
          </p:cNvPr>
          <p:cNvSpPr>
            <a:spLocks noGrp="1"/>
          </p:cNvSpPr>
          <p:nvPr>
            <p:ph type="title"/>
          </p:nvPr>
        </p:nvSpPr>
        <p:spPr/>
        <p:txBody>
          <a:bodyPr/>
          <a:lstStyle/>
          <a:p>
            <a:r>
              <a:rPr lang="fr-FR"/>
              <a:t>Modifiez le style du titre</a:t>
            </a:r>
            <a:endParaRPr lang="fr-BE" dirty="0"/>
          </a:p>
        </p:txBody>
      </p:sp>
      <p:sp>
        <p:nvSpPr>
          <p:cNvPr id="3" name="Espace réservé du contenu 2">
            <a:extLst>
              <a:ext uri="{FF2B5EF4-FFF2-40B4-BE49-F238E27FC236}">
                <a16:creationId xmlns:a16="http://schemas.microsoft.com/office/drawing/2014/main" id="{CC372554-2DCA-FC1D-8426-84EC5B470D5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A1AE0DE-F94D-E070-8E73-CBEBAA9849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E0FB64B-9A10-F508-BD03-4A5C4E942469}"/>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6" name="Espace réservé du pied de page 5">
            <a:extLst>
              <a:ext uri="{FF2B5EF4-FFF2-40B4-BE49-F238E27FC236}">
                <a16:creationId xmlns:a16="http://schemas.microsoft.com/office/drawing/2014/main" id="{C82F1823-3CF4-9B87-DCDE-AEA135A7DCD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12DC42E-0A00-552E-138B-12B252B95FC0}"/>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367098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Une image contenant Graphique, conception, illustration&#10;&#10;Le contenu généré par l’IA peut être incorrect.">
            <a:extLst>
              <a:ext uri="{FF2B5EF4-FFF2-40B4-BE49-F238E27FC236}">
                <a16:creationId xmlns:a16="http://schemas.microsoft.com/office/drawing/2014/main" id="{5C169205-04F3-30B8-139C-FC61842BF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73"/>
            <a:ext cx="12192000" cy="6841454"/>
          </a:xfrm>
          <a:prstGeom prst="rect">
            <a:avLst/>
          </a:prstGeom>
        </p:spPr>
      </p:pic>
      <p:sp>
        <p:nvSpPr>
          <p:cNvPr id="2" name="Titre 1">
            <a:extLst>
              <a:ext uri="{FF2B5EF4-FFF2-40B4-BE49-F238E27FC236}">
                <a16:creationId xmlns:a16="http://schemas.microsoft.com/office/drawing/2014/main" id="{DC2A250F-C3C4-10C7-5CFF-5B6A6D76BE0A}"/>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0DA607D-07D1-199A-B84F-6724134E4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E6A4B78-A3FF-A3C9-032D-8120475422C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AC55EC92-235F-87BB-C539-A267720CB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E2DACB2-B093-2E03-F3D8-D12B9184B97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CFF12381-EF16-FBBF-C834-AF3ED2F3E54B}"/>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8" name="Espace réservé du pied de page 7">
            <a:extLst>
              <a:ext uri="{FF2B5EF4-FFF2-40B4-BE49-F238E27FC236}">
                <a16:creationId xmlns:a16="http://schemas.microsoft.com/office/drawing/2014/main" id="{EB8FE139-89AA-162B-14E0-4ECFF7A107EF}"/>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01FF087F-13A0-75E7-2EAF-F521A6076969}"/>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217219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09953-DF41-B8D1-410B-434CF4BBE9CD}"/>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58982D40-C7F6-EC19-548B-77AC5EA10A65}"/>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4" name="Espace réservé du pied de page 3">
            <a:extLst>
              <a:ext uri="{FF2B5EF4-FFF2-40B4-BE49-F238E27FC236}">
                <a16:creationId xmlns:a16="http://schemas.microsoft.com/office/drawing/2014/main" id="{89F2BB74-FE4F-4B48-006B-4DD3C383C30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690A29B8-2AA2-EBED-E24E-0C5E85C2EE7F}"/>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9603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8CA4CFF-76D6-D065-3405-468E39E037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273"/>
            <a:ext cx="12191998" cy="6841453"/>
          </a:xfrm>
          <a:prstGeom prst="rect">
            <a:avLst/>
          </a:prstGeom>
        </p:spPr>
      </p:pic>
      <p:sp>
        <p:nvSpPr>
          <p:cNvPr id="2" name="Espace réservé de la date 1">
            <a:extLst>
              <a:ext uri="{FF2B5EF4-FFF2-40B4-BE49-F238E27FC236}">
                <a16:creationId xmlns:a16="http://schemas.microsoft.com/office/drawing/2014/main" id="{279EB9BF-0D8D-7507-8CB5-BC65677E038D}"/>
              </a:ext>
            </a:extLst>
          </p:cNvPr>
          <p:cNvSpPr>
            <a:spLocks noGrp="1"/>
          </p:cNvSpPr>
          <p:nvPr>
            <p:ph type="dt" sz="half" idx="10"/>
          </p:nvPr>
        </p:nvSpPr>
        <p:spPr/>
        <p:txBody>
          <a:bodyPr/>
          <a:lstStyle/>
          <a:p>
            <a:fld id="{17EAF671-3157-414D-93CA-A80DDDD599DA}" type="datetimeFigureOut">
              <a:rPr lang="fr-BE" smtClean="0"/>
              <a:t>16/10/25</a:t>
            </a:fld>
            <a:endParaRPr lang="fr-BE"/>
          </a:p>
        </p:txBody>
      </p:sp>
      <p:sp>
        <p:nvSpPr>
          <p:cNvPr id="3" name="Espace réservé du pied de page 2">
            <a:extLst>
              <a:ext uri="{FF2B5EF4-FFF2-40B4-BE49-F238E27FC236}">
                <a16:creationId xmlns:a16="http://schemas.microsoft.com/office/drawing/2014/main" id="{1BBDC91B-7A5C-62A6-DEA4-838AC1E31DC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8B91E9B-7B68-B983-F31F-3497AC791364}"/>
              </a:ext>
            </a:extLst>
          </p:cNvPr>
          <p:cNvSpPr>
            <a:spLocks noGrp="1"/>
          </p:cNvSpPr>
          <p:nvPr>
            <p:ph type="sldNum" sz="quarter" idx="12"/>
          </p:nvPr>
        </p:nvSpPr>
        <p:spPr/>
        <p:txBody>
          <a:bodyPr/>
          <a:lstStyle/>
          <a:p>
            <a:fld id="{8F9719DC-02F3-4779-BD6D-882BD29D436B}" type="slidenum">
              <a:rPr lang="fr-BE" smtClean="0"/>
              <a:t>‹N°›</a:t>
            </a:fld>
            <a:endParaRPr lang="fr-BE"/>
          </a:p>
        </p:txBody>
      </p:sp>
    </p:spTree>
    <p:extLst>
      <p:ext uri="{BB962C8B-B14F-4D97-AF65-F5344CB8AC3E}">
        <p14:creationId xmlns:p14="http://schemas.microsoft.com/office/powerpoint/2010/main" val="93976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D84BAD-B911-E1B2-EDD2-4135514DA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a:extLst>
              <a:ext uri="{FF2B5EF4-FFF2-40B4-BE49-F238E27FC236}">
                <a16:creationId xmlns:a16="http://schemas.microsoft.com/office/drawing/2014/main" id="{06D04703-E2D1-E7A7-BCA5-DFDD876D9F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a:extLst>
              <a:ext uri="{FF2B5EF4-FFF2-40B4-BE49-F238E27FC236}">
                <a16:creationId xmlns:a16="http://schemas.microsoft.com/office/drawing/2014/main" id="{508F5D6A-D8A5-4060-841F-1905AFE6A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EAF671-3157-414D-93CA-A80DDDD599DA}" type="datetimeFigureOut">
              <a:rPr lang="fr-BE" smtClean="0"/>
              <a:t>16/10/25</a:t>
            </a:fld>
            <a:endParaRPr lang="fr-BE"/>
          </a:p>
        </p:txBody>
      </p:sp>
      <p:sp>
        <p:nvSpPr>
          <p:cNvPr id="5" name="Espace réservé du pied de page 4">
            <a:extLst>
              <a:ext uri="{FF2B5EF4-FFF2-40B4-BE49-F238E27FC236}">
                <a16:creationId xmlns:a16="http://schemas.microsoft.com/office/drawing/2014/main" id="{5792C71F-685B-8C9A-5F8C-1BD22DF69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C5FF2719-9993-752D-44AA-BA75A817B8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9719DC-02F3-4779-BD6D-882BD29D436B}" type="slidenum">
              <a:rPr lang="fr-BE" smtClean="0"/>
              <a:t>‹N°›</a:t>
            </a:fld>
            <a:endParaRPr lang="fr-BE"/>
          </a:p>
        </p:txBody>
      </p:sp>
    </p:spTree>
    <p:extLst>
      <p:ext uri="{BB962C8B-B14F-4D97-AF65-F5344CB8AC3E}">
        <p14:creationId xmlns:p14="http://schemas.microsoft.com/office/powerpoint/2010/main" val="141139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b="1" kern="1200" spc="-100" baseline="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68FD623-D760-81CA-7ED7-2BEBEF5C1F7B}"/>
              </a:ext>
            </a:extLst>
          </p:cNvPr>
          <p:cNvSpPr>
            <a:spLocks noGrp="1"/>
          </p:cNvSpPr>
          <p:nvPr>
            <p:ph type="ctrTitle"/>
          </p:nvPr>
        </p:nvSpPr>
        <p:spPr>
          <a:xfrm>
            <a:off x="1775637" y="1256968"/>
            <a:ext cx="9144000" cy="2387600"/>
          </a:xfrm>
        </p:spPr>
        <p:txBody>
          <a:bodyPr anchor="ctr"/>
          <a:lstStyle/>
          <a:p>
            <a:r>
              <a:rPr lang="fr-BE" dirty="0"/>
              <a:t>La Robustesse comme philosophie de gouvernance</a:t>
            </a:r>
          </a:p>
        </p:txBody>
      </p:sp>
      <p:sp>
        <p:nvSpPr>
          <p:cNvPr id="7" name="Sous-titre 6">
            <a:extLst>
              <a:ext uri="{FF2B5EF4-FFF2-40B4-BE49-F238E27FC236}">
                <a16:creationId xmlns:a16="http://schemas.microsoft.com/office/drawing/2014/main" id="{D44C8BC7-777F-9231-3BDB-F24FCB0FC0BB}"/>
              </a:ext>
            </a:extLst>
          </p:cNvPr>
          <p:cNvSpPr>
            <a:spLocks noGrp="1"/>
          </p:cNvSpPr>
          <p:nvPr>
            <p:ph type="subTitle" idx="1"/>
          </p:nvPr>
        </p:nvSpPr>
        <p:spPr>
          <a:xfrm>
            <a:off x="3994075" y="3644568"/>
            <a:ext cx="6925562" cy="1655762"/>
          </a:xfrm>
        </p:spPr>
        <p:txBody>
          <a:bodyPr>
            <a:normAutofit/>
          </a:bodyPr>
          <a:lstStyle/>
          <a:p>
            <a:pPr algn="r"/>
            <a:r>
              <a:rPr lang="fr-BE" sz="3600" dirty="0"/>
              <a:t>Vers un changement de paradigme en Éducation</a:t>
            </a:r>
          </a:p>
        </p:txBody>
      </p:sp>
      <p:pic>
        <p:nvPicPr>
          <p:cNvPr id="2" name="Image 1">
            <a:extLst>
              <a:ext uri="{FF2B5EF4-FFF2-40B4-BE49-F238E27FC236}">
                <a16:creationId xmlns:a16="http://schemas.microsoft.com/office/drawing/2014/main" id="{F71C1E41-34E3-4458-36A3-F455D80130C9}"/>
              </a:ext>
            </a:extLst>
          </p:cNvPr>
          <p:cNvPicPr>
            <a:picLocks noChangeAspect="1"/>
          </p:cNvPicPr>
          <p:nvPr/>
        </p:nvPicPr>
        <p:blipFill>
          <a:blip r:embed="rId3"/>
          <a:stretch>
            <a:fillRect/>
          </a:stretch>
        </p:blipFill>
        <p:spPr>
          <a:xfrm>
            <a:off x="5410341" y="5454802"/>
            <a:ext cx="2689101" cy="1154731"/>
          </a:xfrm>
          <a:prstGeom prst="rect">
            <a:avLst/>
          </a:prstGeom>
        </p:spPr>
      </p:pic>
      <p:sp>
        <p:nvSpPr>
          <p:cNvPr id="3" name="ZoneTexte 2">
            <a:extLst>
              <a:ext uri="{FF2B5EF4-FFF2-40B4-BE49-F238E27FC236}">
                <a16:creationId xmlns:a16="http://schemas.microsoft.com/office/drawing/2014/main" id="{39EF42C6-AF9F-6339-04E6-D7A220A29B19}"/>
              </a:ext>
            </a:extLst>
          </p:cNvPr>
          <p:cNvSpPr txBox="1"/>
          <p:nvPr/>
        </p:nvSpPr>
        <p:spPr>
          <a:xfrm>
            <a:off x="1024539" y="3791271"/>
            <a:ext cx="2879001" cy="1569660"/>
          </a:xfrm>
          <a:prstGeom prst="rect">
            <a:avLst/>
          </a:prstGeom>
          <a:noFill/>
        </p:spPr>
        <p:txBody>
          <a:bodyPr wrap="square" rtlCol="0">
            <a:spAutoFit/>
          </a:bodyPr>
          <a:lstStyle/>
          <a:p>
            <a:pPr algn="ctr"/>
            <a:r>
              <a:rPr lang="fr-FR" sz="3200" dirty="0"/>
              <a:t>Pascal Detroz</a:t>
            </a:r>
          </a:p>
          <a:p>
            <a:pPr algn="ctr"/>
            <a:r>
              <a:rPr lang="fr-FR" sz="3200" dirty="0"/>
              <a:t>Camille Larcin</a:t>
            </a:r>
          </a:p>
          <a:p>
            <a:pPr algn="ctr"/>
            <a:r>
              <a:rPr lang="fr-FR" sz="3200" dirty="0"/>
              <a:t>Daniel Faulx</a:t>
            </a:r>
          </a:p>
        </p:txBody>
      </p:sp>
      <p:sp>
        <p:nvSpPr>
          <p:cNvPr id="4" name="ZoneTexte 3">
            <a:extLst>
              <a:ext uri="{FF2B5EF4-FFF2-40B4-BE49-F238E27FC236}">
                <a16:creationId xmlns:a16="http://schemas.microsoft.com/office/drawing/2014/main" id="{E5D12FE3-9D09-1CE8-4133-EE788895FB56}"/>
              </a:ext>
            </a:extLst>
          </p:cNvPr>
          <p:cNvSpPr txBox="1"/>
          <p:nvPr/>
        </p:nvSpPr>
        <p:spPr>
          <a:xfrm>
            <a:off x="10919637" y="398352"/>
            <a:ext cx="1082348" cy="369332"/>
          </a:xfrm>
          <a:prstGeom prst="rect">
            <a:avLst/>
          </a:prstGeom>
          <a:noFill/>
        </p:spPr>
        <p:txBody>
          <a:bodyPr wrap="none" rtlCol="0">
            <a:spAutoFit/>
          </a:bodyPr>
          <a:lstStyle/>
          <a:p>
            <a:r>
              <a:rPr lang="fr-FR" dirty="0"/>
              <a:t>16/10/25</a:t>
            </a:r>
          </a:p>
        </p:txBody>
      </p:sp>
    </p:spTree>
    <p:extLst>
      <p:ext uri="{BB962C8B-B14F-4D97-AF65-F5344CB8AC3E}">
        <p14:creationId xmlns:p14="http://schemas.microsoft.com/office/powerpoint/2010/main" val="193495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A3151-DF5D-C390-4B7D-7DF8A138E28B}"/>
              </a:ext>
            </a:extLst>
          </p:cNvPr>
          <p:cNvSpPr>
            <a:spLocks noGrp="1"/>
          </p:cNvSpPr>
          <p:nvPr>
            <p:ph type="title"/>
          </p:nvPr>
        </p:nvSpPr>
        <p:spPr/>
        <p:txBody>
          <a:bodyPr>
            <a:normAutofit/>
          </a:bodyPr>
          <a:lstStyle/>
          <a:p>
            <a:r>
              <a:rPr lang="fr-BE" dirty="0" err="1"/>
              <a:t>Vosniadou</a:t>
            </a:r>
            <a:r>
              <a:rPr lang="fr-BE" dirty="0"/>
              <a:t>, S. (2013). </a:t>
            </a:r>
            <a:r>
              <a:rPr lang="fr-BE" i="1" dirty="0" err="1"/>
              <a:t>Conceptual</a:t>
            </a:r>
            <a:r>
              <a:rPr lang="fr-BE" i="1" dirty="0"/>
              <a:t> </a:t>
            </a:r>
            <a:br>
              <a:rPr lang="fr-BE" i="1" dirty="0"/>
            </a:br>
            <a:r>
              <a:rPr lang="fr-BE" i="1" dirty="0"/>
              <a:t>change in </a:t>
            </a:r>
            <a:r>
              <a:rPr lang="fr-BE" i="1" dirty="0" err="1"/>
              <a:t>learning</a:t>
            </a:r>
            <a:r>
              <a:rPr lang="fr-BE" i="1" dirty="0"/>
              <a:t> and instruction</a:t>
            </a:r>
            <a:endParaRPr lang="fr-FR" i="1" dirty="0"/>
          </a:p>
        </p:txBody>
      </p:sp>
      <p:sp>
        <p:nvSpPr>
          <p:cNvPr id="4" name="Rectangle : coins arrondis 3">
            <a:extLst>
              <a:ext uri="{FF2B5EF4-FFF2-40B4-BE49-F238E27FC236}">
                <a16:creationId xmlns:a16="http://schemas.microsoft.com/office/drawing/2014/main" id="{9BF36A1C-5927-1F5F-88D0-4CA149863831}"/>
              </a:ext>
            </a:extLst>
          </p:cNvPr>
          <p:cNvSpPr/>
          <p:nvPr/>
        </p:nvSpPr>
        <p:spPr>
          <a:xfrm>
            <a:off x="2121877" y="2108359"/>
            <a:ext cx="7948246" cy="677095"/>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Etape 1 – Stabilité du cadre initial</a:t>
            </a:r>
          </a:p>
        </p:txBody>
      </p:sp>
      <p:sp>
        <p:nvSpPr>
          <p:cNvPr id="5" name="Rectangle : coins arrondis 4">
            <a:extLst>
              <a:ext uri="{FF2B5EF4-FFF2-40B4-BE49-F238E27FC236}">
                <a16:creationId xmlns:a16="http://schemas.microsoft.com/office/drawing/2014/main" id="{F4820FDD-4DD1-8E07-5F84-F92D3BA611A8}"/>
              </a:ext>
            </a:extLst>
          </p:cNvPr>
          <p:cNvSpPr/>
          <p:nvPr/>
        </p:nvSpPr>
        <p:spPr>
          <a:xfrm>
            <a:off x="2121877" y="2905986"/>
            <a:ext cx="7948246" cy="677095"/>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Étape 2 – Dissonance / anomalies</a:t>
            </a:r>
          </a:p>
        </p:txBody>
      </p:sp>
      <p:sp>
        <p:nvSpPr>
          <p:cNvPr id="6" name="Rectangle : coins arrondis 5">
            <a:extLst>
              <a:ext uri="{FF2B5EF4-FFF2-40B4-BE49-F238E27FC236}">
                <a16:creationId xmlns:a16="http://schemas.microsoft.com/office/drawing/2014/main" id="{CCBFB5AA-3B39-50CC-D829-87D21F59A3F6}"/>
              </a:ext>
            </a:extLst>
          </p:cNvPr>
          <p:cNvSpPr/>
          <p:nvPr/>
        </p:nvSpPr>
        <p:spPr>
          <a:xfrm>
            <a:off x="2121877" y="3730436"/>
            <a:ext cx="7948246" cy="677095"/>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Étape 3 – Réorganisation partielle (Adaptabilité)</a:t>
            </a:r>
          </a:p>
        </p:txBody>
      </p:sp>
      <p:sp>
        <p:nvSpPr>
          <p:cNvPr id="7" name="Rectangle : coins arrondis 6">
            <a:extLst>
              <a:ext uri="{FF2B5EF4-FFF2-40B4-BE49-F238E27FC236}">
                <a16:creationId xmlns:a16="http://schemas.microsoft.com/office/drawing/2014/main" id="{1CF70E14-72DD-58FE-4290-0286AEFE5298}"/>
              </a:ext>
            </a:extLst>
          </p:cNvPr>
          <p:cNvSpPr/>
          <p:nvPr/>
        </p:nvSpPr>
        <p:spPr>
          <a:xfrm>
            <a:off x="2121877" y="4528063"/>
            <a:ext cx="7948246" cy="677095"/>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Étape 4 – Restructuration du cadre conceptuel</a:t>
            </a:r>
          </a:p>
        </p:txBody>
      </p:sp>
      <p:sp>
        <p:nvSpPr>
          <p:cNvPr id="8" name="Rectangle : coins arrondis 7">
            <a:extLst>
              <a:ext uri="{FF2B5EF4-FFF2-40B4-BE49-F238E27FC236}">
                <a16:creationId xmlns:a16="http://schemas.microsoft.com/office/drawing/2014/main" id="{B191B405-9FD6-9A62-0E8B-BFDFD9872F70}"/>
              </a:ext>
            </a:extLst>
          </p:cNvPr>
          <p:cNvSpPr/>
          <p:nvPr/>
        </p:nvSpPr>
        <p:spPr>
          <a:xfrm>
            <a:off x="2121877" y="5352513"/>
            <a:ext cx="7948246" cy="677095"/>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800" b="1" dirty="0">
              <a:ln w="0"/>
              <a:solidFill>
                <a:schemeClr val="tx1"/>
              </a:solidFill>
              <a:effectLst>
                <a:outerShdw blurRad="38100" dist="19050" dir="2700000" algn="tl" rotWithShape="0">
                  <a:schemeClr val="dk1">
                    <a:alpha val="40000"/>
                  </a:schemeClr>
                </a:outerShdw>
              </a:effectLst>
            </a:endParaRPr>
          </a:p>
          <a:p>
            <a:pPr algn="ctr"/>
            <a:r>
              <a:rPr lang="fr-BE" sz="2800" b="1" dirty="0">
                <a:solidFill>
                  <a:schemeClr val="tx1"/>
                </a:solidFill>
              </a:rPr>
              <a:t>Étape 5 – Stabilisation du nouveau paradigme</a:t>
            </a:r>
          </a:p>
          <a:p>
            <a:pPr algn="ctr"/>
            <a:endParaRPr lang="fr-FR"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2297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836AA-E061-DC96-FC36-0D7B250E28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D289DF-F8A8-9D95-5AFD-F17CC0DE76F4}"/>
              </a:ext>
            </a:extLst>
          </p:cNvPr>
          <p:cNvSpPr>
            <a:spLocks noGrp="1"/>
          </p:cNvSpPr>
          <p:nvPr>
            <p:ph type="title"/>
          </p:nvPr>
        </p:nvSpPr>
        <p:spPr/>
        <p:txBody>
          <a:bodyPr>
            <a:normAutofit/>
          </a:bodyPr>
          <a:lstStyle/>
          <a:p>
            <a:r>
              <a:rPr lang="fr-FR" dirty="0"/>
              <a:t>La robustesse, un modèle de gouvernance crédible ?</a:t>
            </a:r>
          </a:p>
        </p:txBody>
      </p:sp>
      <p:pic>
        <p:nvPicPr>
          <p:cNvPr id="20" name="Image 5">
            <a:extLst>
              <a:ext uri="{FF2B5EF4-FFF2-40B4-BE49-F238E27FC236}">
                <a16:creationId xmlns:a16="http://schemas.microsoft.com/office/drawing/2014/main" id="{CCD3F1B9-5132-537A-F727-DB8DFF90DEEA}"/>
              </a:ext>
            </a:extLst>
          </p:cNvPr>
          <p:cNvPicPr/>
          <p:nvPr/>
        </p:nvPicPr>
        <p:blipFill>
          <a:blip r:embed="rId3"/>
          <a:stretch/>
        </p:blipFill>
        <p:spPr>
          <a:xfrm>
            <a:off x="8499207" y="1690688"/>
            <a:ext cx="1689980" cy="2564441"/>
          </a:xfrm>
          <a:prstGeom prst="rect">
            <a:avLst/>
          </a:prstGeom>
          <a:ln w="0">
            <a:solidFill>
              <a:srgbClr val="4F81BD"/>
            </a:solidFill>
          </a:ln>
        </p:spPr>
      </p:pic>
      <p:pic>
        <p:nvPicPr>
          <p:cNvPr id="22" name="Image 6">
            <a:extLst>
              <a:ext uri="{FF2B5EF4-FFF2-40B4-BE49-F238E27FC236}">
                <a16:creationId xmlns:a16="http://schemas.microsoft.com/office/drawing/2014/main" id="{EC1192AE-134A-1920-7FB2-4164B40005A9}"/>
              </a:ext>
            </a:extLst>
          </p:cNvPr>
          <p:cNvPicPr/>
          <p:nvPr/>
        </p:nvPicPr>
        <p:blipFill>
          <a:blip r:embed="rId4"/>
          <a:stretch/>
        </p:blipFill>
        <p:spPr>
          <a:xfrm>
            <a:off x="6543658" y="1690688"/>
            <a:ext cx="1785522" cy="2564441"/>
          </a:xfrm>
          <a:prstGeom prst="rect">
            <a:avLst/>
          </a:prstGeom>
          <a:ln w="0">
            <a:solidFill>
              <a:srgbClr val="4F81BD"/>
            </a:solidFill>
          </a:ln>
        </p:spPr>
      </p:pic>
      <p:pic>
        <p:nvPicPr>
          <p:cNvPr id="23" name="Image 7">
            <a:extLst>
              <a:ext uri="{FF2B5EF4-FFF2-40B4-BE49-F238E27FC236}">
                <a16:creationId xmlns:a16="http://schemas.microsoft.com/office/drawing/2014/main" id="{7897F5E3-D842-E48F-677D-625BF710299A}"/>
              </a:ext>
            </a:extLst>
          </p:cNvPr>
          <p:cNvPicPr/>
          <p:nvPr/>
        </p:nvPicPr>
        <p:blipFill>
          <a:blip r:embed="rId5"/>
          <a:stretch/>
        </p:blipFill>
        <p:spPr>
          <a:xfrm>
            <a:off x="4723912" y="1690688"/>
            <a:ext cx="1649719" cy="2564441"/>
          </a:xfrm>
          <a:prstGeom prst="rect">
            <a:avLst/>
          </a:prstGeom>
          <a:ln w="0">
            <a:solidFill>
              <a:srgbClr val="4F81BD"/>
            </a:solidFill>
          </a:ln>
        </p:spPr>
      </p:pic>
      <p:pic>
        <p:nvPicPr>
          <p:cNvPr id="24" name="Image 8">
            <a:extLst>
              <a:ext uri="{FF2B5EF4-FFF2-40B4-BE49-F238E27FC236}">
                <a16:creationId xmlns:a16="http://schemas.microsoft.com/office/drawing/2014/main" id="{380445C3-5B39-014C-5A49-935D4337474D}"/>
              </a:ext>
            </a:extLst>
          </p:cNvPr>
          <p:cNvPicPr/>
          <p:nvPr/>
        </p:nvPicPr>
        <p:blipFill>
          <a:blip r:embed="rId6"/>
          <a:stretch/>
        </p:blipFill>
        <p:spPr>
          <a:xfrm>
            <a:off x="2904166" y="1690688"/>
            <a:ext cx="1649719" cy="2564441"/>
          </a:xfrm>
          <a:prstGeom prst="rect">
            <a:avLst/>
          </a:prstGeom>
          <a:ln w="0">
            <a:solidFill>
              <a:srgbClr val="4F81BD"/>
            </a:solidFill>
          </a:ln>
        </p:spPr>
      </p:pic>
      <p:sp>
        <p:nvSpPr>
          <p:cNvPr id="33" name="ZoneTexte 32">
            <a:extLst>
              <a:ext uri="{FF2B5EF4-FFF2-40B4-BE49-F238E27FC236}">
                <a16:creationId xmlns:a16="http://schemas.microsoft.com/office/drawing/2014/main" id="{59F0BCA1-5A45-88D4-545F-5CDF96F131A8}"/>
              </a:ext>
            </a:extLst>
          </p:cNvPr>
          <p:cNvSpPr txBox="1"/>
          <p:nvPr/>
        </p:nvSpPr>
        <p:spPr>
          <a:xfrm>
            <a:off x="2381816" y="4549640"/>
            <a:ext cx="8971984" cy="2062103"/>
          </a:xfrm>
          <a:prstGeom prst="rect">
            <a:avLst/>
          </a:prstGeom>
          <a:noFill/>
        </p:spPr>
        <p:txBody>
          <a:bodyPr wrap="square">
            <a:spAutoFit/>
          </a:bodyPr>
          <a:lstStyle/>
          <a:p>
            <a:r>
              <a:rPr lang="fr-BE" sz="1600" dirty="0"/>
              <a:t>Olivier </a:t>
            </a:r>
            <a:r>
              <a:rPr lang="fr-BE" sz="1600" dirty="0" err="1"/>
              <a:t>Hamant</a:t>
            </a:r>
            <a:r>
              <a:rPr lang="fr-BE" sz="1600" dirty="0"/>
              <a:t> est biologiste de formation. Inspirée du vivant, la robustesse est la capacité d’un système à maintenir sa stabilité et sa viabilité malgré les fluctuations et les perturbations, en recourant à des mécanismes souvent « non performants » (diversité, redondance, inefficacité locale, incohérence, expérimentation) afin de s’adapter, résister et durer.</a:t>
            </a:r>
          </a:p>
          <a:p>
            <a:endParaRPr lang="fr-BE" sz="1600" b="0" strike="noStrike" spc="-1" dirty="0">
              <a:solidFill>
                <a:srgbClr val="000000"/>
              </a:solidFill>
              <a:latin typeface="Calibri"/>
            </a:endParaRPr>
          </a:p>
          <a:p>
            <a:r>
              <a:rPr lang="fr-BE" sz="1600" spc="-1" dirty="0">
                <a:solidFill>
                  <a:srgbClr val="000000"/>
                </a:solidFill>
                <a:latin typeface="Calibri"/>
              </a:rPr>
              <a:t>Dans un monde instable et en pénurie chronique de ressources, ce sont les fluctuations de l’environnement qui poussent à l’innovation.</a:t>
            </a:r>
            <a:endParaRPr lang="fr-FR" sz="1600" spc="-1" dirty="0">
              <a:solidFill>
                <a:srgbClr val="000000"/>
              </a:solidFill>
              <a:latin typeface="Calibri"/>
            </a:endParaRPr>
          </a:p>
          <a:p>
            <a:endParaRPr lang="fr-BE" sz="1600" dirty="0"/>
          </a:p>
        </p:txBody>
      </p:sp>
    </p:spTree>
    <p:extLst>
      <p:ext uri="{BB962C8B-B14F-4D97-AF65-F5344CB8AC3E}">
        <p14:creationId xmlns:p14="http://schemas.microsoft.com/office/powerpoint/2010/main" val="415059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CCF4F-C5CC-A768-DEC9-78106DCE7BC0}"/>
              </a:ext>
            </a:extLst>
          </p:cNvPr>
          <p:cNvSpPr>
            <a:spLocks noGrp="1"/>
          </p:cNvSpPr>
          <p:nvPr>
            <p:ph type="title"/>
          </p:nvPr>
        </p:nvSpPr>
        <p:spPr/>
        <p:txBody>
          <a:bodyPr/>
          <a:lstStyle/>
          <a:p>
            <a:r>
              <a:rPr lang="fr-FR" dirty="0"/>
              <a:t>Quelques idées en lien avec la robustesse du vivant</a:t>
            </a:r>
          </a:p>
        </p:txBody>
      </p:sp>
      <p:sp>
        <p:nvSpPr>
          <p:cNvPr id="3" name="Espace réservé du contenu 2">
            <a:extLst>
              <a:ext uri="{FF2B5EF4-FFF2-40B4-BE49-F238E27FC236}">
                <a16:creationId xmlns:a16="http://schemas.microsoft.com/office/drawing/2014/main" id="{27BFF995-3C10-6277-2962-6E6540264077}"/>
              </a:ext>
            </a:extLst>
          </p:cNvPr>
          <p:cNvSpPr>
            <a:spLocks noGrp="1"/>
          </p:cNvSpPr>
          <p:nvPr>
            <p:ph idx="1"/>
          </p:nvPr>
        </p:nvSpPr>
        <p:spPr>
          <a:xfrm>
            <a:off x="838199" y="1825625"/>
            <a:ext cx="10632541" cy="4351338"/>
          </a:xfrm>
        </p:spPr>
        <p:txBody>
          <a:bodyPr>
            <a:normAutofit fontScale="85000" lnSpcReduction="10000"/>
          </a:bodyPr>
          <a:lstStyle/>
          <a:p>
            <a:pPr>
              <a:lnSpc>
                <a:spcPct val="110000"/>
              </a:lnSpc>
            </a:pPr>
            <a:r>
              <a:rPr lang="fr-BE" sz="2600" dirty="0"/>
              <a:t>Le vivant présente une caractéristique fondamentale : il est robuste parce qu’il est imparfait et pas toujours performant. La robustesse permet surtout de garantir la viabilité, ce qui demande des explorations, des expérimentations et de la diversité. </a:t>
            </a:r>
          </a:p>
          <a:p>
            <a:pPr>
              <a:lnSpc>
                <a:spcPct val="110000"/>
              </a:lnSpc>
            </a:pPr>
            <a:endParaRPr lang="fr-BE" sz="2600" dirty="0"/>
          </a:p>
          <a:p>
            <a:pPr>
              <a:lnSpc>
                <a:spcPct val="110000"/>
              </a:lnSpc>
            </a:pPr>
            <a:r>
              <a:rPr lang="fr-BE" sz="2600" dirty="0"/>
              <a:t>Olivier </a:t>
            </a:r>
            <a:r>
              <a:rPr lang="fr-BE" sz="2600" dirty="0" err="1"/>
              <a:t>Hamant</a:t>
            </a:r>
            <a:r>
              <a:rPr lang="fr-BE" sz="2600" dirty="0"/>
              <a:t> propose de changer de logiciel et de ne plus ériger la performance, - qu’il définit comme « atteindre un objectif précis avec le moins de ressources possibles » - telle une vertu cardinale. </a:t>
            </a:r>
          </a:p>
          <a:p>
            <a:pPr marL="0" indent="0">
              <a:lnSpc>
                <a:spcPct val="110000"/>
              </a:lnSpc>
              <a:buNone/>
            </a:pPr>
            <a:endParaRPr lang="fr-BE" dirty="0"/>
          </a:p>
          <a:p>
            <a:pPr marL="0" indent="0" algn="ctr">
              <a:lnSpc>
                <a:spcPct val="110000"/>
              </a:lnSpc>
              <a:buNone/>
            </a:pPr>
            <a:r>
              <a:rPr lang="fr-BE" sz="2200" dirty="0"/>
              <a:t>« Nous avons fait de la performance un horizon moral, alors qu’elle n’est qu’un outil. »</a:t>
            </a:r>
          </a:p>
          <a:p>
            <a:pPr marL="0" indent="0" algn="ctr">
              <a:lnSpc>
                <a:spcPct val="110000"/>
              </a:lnSpc>
              <a:buNone/>
            </a:pPr>
            <a:r>
              <a:rPr lang="fr-BE" sz="2200" dirty="0"/>
              <a:t>« Tout ce qui est performant est fragile, car optimisé pour un contexte donné. Dès que ce contexte change, la performance s’effondre. »</a:t>
            </a:r>
            <a:endParaRPr lang="fr-BE" spc="-1" dirty="0">
              <a:solidFill>
                <a:srgbClr val="000000"/>
              </a:solidFill>
              <a:latin typeface="Calibri"/>
            </a:endParaRPr>
          </a:p>
          <a:p>
            <a:pPr marL="0" indent="0">
              <a:buNone/>
            </a:pPr>
            <a:endParaRPr lang="fr-FR" dirty="0"/>
          </a:p>
        </p:txBody>
      </p:sp>
    </p:spTree>
    <p:extLst>
      <p:ext uri="{BB962C8B-B14F-4D97-AF65-F5344CB8AC3E}">
        <p14:creationId xmlns:p14="http://schemas.microsoft.com/office/powerpoint/2010/main" val="357016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8B335-B4D2-AF02-A462-F091AC12CB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C6BF5B-54A5-C83F-AEBD-EE06986656A2}"/>
              </a:ext>
            </a:extLst>
          </p:cNvPr>
          <p:cNvSpPr>
            <a:spLocks noGrp="1"/>
          </p:cNvSpPr>
          <p:nvPr>
            <p:ph type="title"/>
          </p:nvPr>
        </p:nvSpPr>
        <p:spPr/>
        <p:txBody>
          <a:bodyPr/>
          <a:lstStyle/>
          <a:p>
            <a:r>
              <a:rPr lang="fr-FR" dirty="0"/>
              <a:t>Quelques idées en lien avec la robustesse du vivant</a:t>
            </a:r>
          </a:p>
        </p:txBody>
      </p:sp>
      <p:sp>
        <p:nvSpPr>
          <p:cNvPr id="3" name="Espace réservé du contenu 2">
            <a:extLst>
              <a:ext uri="{FF2B5EF4-FFF2-40B4-BE49-F238E27FC236}">
                <a16:creationId xmlns:a16="http://schemas.microsoft.com/office/drawing/2014/main" id="{6226DE08-1A50-B8A0-5CAF-509FA75141AA}"/>
              </a:ext>
            </a:extLst>
          </p:cNvPr>
          <p:cNvSpPr>
            <a:spLocks noGrp="1"/>
          </p:cNvSpPr>
          <p:nvPr>
            <p:ph idx="1"/>
          </p:nvPr>
        </p:nvSpPr>
        <p:spPr>
          <a:xfrm>
            <a:off x="838199" y="1825624"/>
            <a:ext cx="10632541" cy="5032375"/>
          </a:xfrm>
        </p:spPr>
        <p:txBody>
          <a:bodyPr>
            <a:normAutofit fontScale="55000" lnSpcReduction="20000"/>
          </a:bodyPr>
          <a:lstStyle/>
          <a:p>
            <a:pPr marL="0" indent="0">
              <a:lnSpc>
                <a:spcPct val="120000"/>
              </a:lnSpc>
              <a:spcBef>
                <a:spcPts val="800"/>
              </a:spcBef>
              <a:spcAft>
                <a:spcPts val="800"/>
              </a:spcAft>
              <a:buNone/>
            </a:pPr>
            <a:r>
              <a:rPr lang="fr-BE" sz="3600" spc="-1" dirty="0">
                <a:solidFill>
                  <a:srgbClr val="000000"/>
                </a:solidFill>
                <a:ea typeface="Lato" panose="020F0502020204030203" pitchFamily="34" charset="0"/>
                <a:cs typeface="Lato" panose="020F0502020204030203" pitchFamily="34" charset="0"/>
              </a:rPr>
              <a:t>Pour </a:t>
            </a:r>
            <a:r>
              <a:rPr lang="fr-BE" sz="3600" spc="-1" dirty="0" err="1">
                <a:solidFill>
                  <a:srgbClr val="000000"/>
                </a:solidFill>
                <a:ea typeface="Lato" panose="020F0502020204030203" pitchFamily="34" charset="0"/>
                <a:cs typeface="Lato" panose="020F0502020204030203" pitchFamily="34" charset="0"/>
              </a:rPr>
              <a:t>Hamant</a:t>
            </a:r>
            <a:r>
              <a:rPr lang="fr-BE" sz="3600" spc="-1" dirty="0">
                <a:solidFill>
                  <a:srgbClr val="000000"/>
                </a:solidFill>
                <a:ea typeface="Lato" panose="020F0502020204030203" pitchFamily="34" charset="0"/>
                <a:cs typeface="Lato" panose="020F0502020204030203" pitchFamily="34" charset="0"/>
              </a:rPr>
              <a:t>, la robustesse se distingue à la fois :</a:t>
            </a:r>
          </a:p>
          <a:p>
            <a:pPr>
              <a:lnSpc>
                <a:spcPct val="120000"/>
              </a:lnSpc>
              <a:spcBef>
                <a:spcPts val="800"/>
              </a:spcBef>
              <a:spcAft>
                <a:spcPts val="800"/>
              </a:spcAft>
            </a:pPr>
            <a:r>
              <a:rPr lang="fr-BE" sz="3600" spc="-1" dirty="0">
                <a:solidFill>
                  <a:srgbClr val="000000"/>
                </a:solidFill>
                <a:ea typeface="Lato" panose="020F0502020204030203" pitchFamily="34" charset="0"/>
                <a:cs typeface="Lato" panose="020F0502020204030203" pitchFamily="34" charset="0"/>
              </a:rPr>
              <a:t>de la performance, qui cherche l’optimisation et l’efficacité immédiate, et n’est pertinente que dans un contexte stable,</a:t>
            </a:r>
          </a:p>
          <a:p>
            <a:pPr>
              <a:lnSpc>
                <a:spcPct val="120000"/>
              </a:lnSpc>
              <a:spcBef>
                <a:spcPts val="800"/>
              </a:spcBef>
              <a:spcAft>
                <a:spcPts val="800"/>
              </a:spcAft>
            </a:pPr>
            <a:r>
              <a:rPr lang="fr-BE" sz="3600" spc="-1" dirty="0">
                <a:solidFill>
                  <a:srgbClr val="000000"/>
                </a:solidFill>
                <a:ea typeface="Lato" panose="020F0502020204030203" pitchFamily="34" charset="0"/>
                <a:cs typeface="Lato" panose="020F0502020204030203" pitchFamily="34" charset="0"/>
              </a:rPr>
              <a:t>et de la résilience, qui vise à revenir à un état antérieur après un choc.</a:t>
            </a:r>
          </a:p>
          <a:p>
            <a:pPr marL="0" indent="0">
              <a:lnSpc>
                <a:spcPct val="120000"/>
              </a:lnSpc>
              <a:spcBef>
                <a:spcPts val="800"/>
              </a:spcBef>
              <a:spcAft>
                <a:spcPts val="800"/>
              </a:spcAft>
              <a:buNone/>
            </a:pPr>
            <a:r>
              <a:rPr lang="fr-BE" sz="3600" spc="-1" dirty="0">
                <a:solidFill>
                  <a:srgbClr val="000000"/>
                </a:solidFill>
                <a:ea typeface="Lato" panose="020F0502020204030203" pitchFamily="34" charset="0"/>
                <a:cs typeface="Lato" panose="020F0502020204030203" pitchFamily="34" charset="0"/>
              </a:rPr>
              <a:t>La robustesse ne cherche ni l’optimisation ni le retour en arrière : elle s’inscrit dans une logique de viabilité dans un monde mouvant et incertain en favorisant l’adaptation créative et l’évolution continue.</a:t>
            </a:r>
          </a:p>
          <a:p>
            <a:pPr marL="0" indent="0">
              <a:lnSpc>
                <a:spcPct val="120000"/>
              </a:lnSpc>
              <a:spcBef>
                <a:spcPts val="800"/>
              </a:spcBef>
              <a:spcAft>
                <a:spcPts val="800"/>
              </a:spcAft>
              <a:buNone/>
            </a:pPr>
            <a:br>
              <a:rPr lang="fr-BE" sz="3600" spc="-1" dirty="0">
                <a:solidFill>
                  <a:srgbClr val="000000"/>
                </a:solidFill>
                <a:ea typeface="Lato" panose="020F0502020204030203" pitchFamily="34" charset="0"/>
                <a:cs typeface="Lato" panose="020F0502020204030203" pitchFamily="34" charset="0"/>
              </a:rPr>
            </a:br>
            <a:r>
              <a:rPr lang="fr-BE" sz="3600" spc="-1" dirty="0">
                <a:solidFill>
                  <a:srgbClr val="000000"/>
                </a:solidFill>
                <a:ea typeface="Lato" panose="020F0502020204030203" pitchFamily="34" charset="0"/>
                <a:cs typeface="Lato" panose="020F0502020204030203" pitchFamily="34" charset="0"/>
              </a:rPr>
              <a:t>Elle reconnaît que les perturbations ne sont pas des anomalies à corriger, mais des occasions de transformation. </a:t>
            </a:r>
          </a:p>
          <a:p>
            <a:pPr marL="0" indent="0">
              <a:lnSpc>
                <a:spcPct val="120000"/>
              </a:lnSpc>
              <a:spcBef>
                <a:spcPts val="800"/>
              </a:spcBef>
              <a:spcAft>
                <a:spcPts val="800"/>
              </a:spcAft>
              <a:buNone/>
            </a:pPr>
            <a:r>
              <a:rPr lang="fr-BE" sz="3600" spc="-1" dirty="0">
                <a:solidFill>
                  <a:srgbClr val="000000"/>
                </a:solidFill>
                <a:ea typeface="Lato" panose="020F0502020204030203" pitchFamily="34" charset="0"/>
                <a:cs typeface="Lato" panose="020F0502020204030203" pitchFamily="34" charset="0"/>
              </a:rPr>
              <a:t>La robustesse devient ainsi une écologie du changement, où la stabilité du système dépend de sa capacité à varier, expérimenter et apprendre.</a:t>
            </a:r>
          </a:p>
          <a:p>
            <a:endParaRPr lang="fr-BE" spc="-1" dirty="0">
              <a:solidFill>
                <a:srgbClr val="000000"/>
              </a:solidFill>
              <a:latin typeface="Calibri"/>
            </a:endParaRPr>
          </a:p>
          <a:p>
            <a:pPr marL="0" indent="0">
              <a:buNone/>
            </a:pPr>
            <a:endParaRPr lang="fr-FR" dirty="0"/>
          </a:p>
        </p:txBody>
      </p:sp>
    </p:spTree>
    <p:extLst>
      <p:ext uri="{BB962C8B-B14F-4D97-AF65-F5344CB8AC3E}">
        <p14:creationId xmlns:p14="http://schemas.microsoft.com/office/powerpoint/2010/main" val="108738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915C5A-E7EE-688C-91A2-477AE61DB734}"/>
              </a:ext>
            </a:extLst>
          </p:cNvPr>
          <p:cNvSpPr>
            <a:spLocks noGrp="1"/>
          </p:cNvSpPr>
          <p:nvPr>
            <p:ph idx="1"/>
          </p:nvPr>
        </p:nvSpPr>
        <p:spPr>
          <a:xfrm>
            <a:off x="838200" y="1631665"/>
            <a:ext cx="10515600" cy="4919207"/>
          </a:xfrm>
        </p:spPr>
        <p:txBody>
          <a:bodyPr>
            <a:normAutofit fontScale="70000" lnSpcReduction="20000"/>
          </a:bodyPr>
          <a:lstStyle/>
          <a:p>
            <a:pPr marL="0" indent="0">
              <a:lnSpc>
                <a:spcPct val="120000"/>
              </a:lnSpc>
              <a:spcBef>
                <a:spcPts val="1200"/>
              </a:spcBef>
              <a:spcAft>
                <a:spcPts val="1200"/>
              </a:spcAft>
              <a:buNone/>
            </a:pPr>
            <a:r>
              <a:rPr lang="fr-FR" dirty="0" err="1"/>
              <a:t>Hamant</a:t>
            </a:r>
            <a:r>
              <a:rPr lang="fr-FR" dirty="0"/>
              <a:t> décrit sept principes sur lesquels repose la robustesse du vivant :</a:t>
            </a:r>
          </a:p>
          <a:p>
            <a:pPr lvl="1">
              <a:lnSpc>
                <a:spcPct val="120000"/>
              </a:lnSpc>
              <a:spcBef>
                <a:spcPts val="600"/>
              </a:spcBef>
              <a:spcAft>
                <a:spcPts val="600"/>
              </a:spcAft>
            </a:pPr>
            <a:r>
              <a:rPr lang="fr-FR" dirty="0"/>
              <a:t>La lenteur – accepter des temps longs pour laisser place à la régulation, l’apprentissage et l’amortissement des chocs.</a:t>
            </a:r>
          </a:p>
          <a:p>
            <a:pPr lvl="1">
              <a:lnSpc>
                <a:spcPct val="120000"/>
              </a:lnSpc>
              <a:spcBef>
                <a:spcPts val="600"/>
              </a:spcBef>
              <a:spcAft>
                <a:spcPts val="600"/>
              </a:spcAft>
            </a:pPr>
            <a:r>
              <a:rPr lang="fr-FR" dirty="0"/>
              <a:t>L’inachèvement – garder des dispositifs ouverts, perfectibles, capables d’évoluer au lieu d’être figés.</a:t>
            </a:r>
          </a:p>
          <a:p>
            <a:pPr lvl="1">
              <a:lnSpc>
                <a:spcPct val="120000"/>
              </a:lnSpc>
              <a:spcBef>
                <a:spcPts val="600"/>
              </a:spcBef>
              <a:spcAft>
                <a:spcPts val="600"/>
              </a:spcAft>
            </a:pPr>
            <a:r>
              <a:rPr lang="fr-FR" dirty="0"/>
              <a:t>La redondance – multiplier les options/ressources (plans B, fonctions dupliquées) pour éviter le point de fragilité unique. </a:t>
            </a:r>
          </a:p>
          <a:p>
            <a:pPr lvl="1">
              <a:lnSpc>
                <a:spcPct val="120000"/>
              </a:lnSpc>
              <a:spcBef>
                <a:spcPts val="600"/>
              </a:spcBef>
              <a:spcAft>
                <a:spcPts val="600"/>
              </a:spcAft>
            </a:pPr>
            <a:r>
              <a:rPr lang="fr-FR" dirty="0"/>
              <a:t>L’incohérence – tolérer la coexistence de logiques différentes (voire contradictoires) qui nourrissent l’exploration et l’ajustement. </a:t>
            </a:r>
          </a:p>
          <a:p>
            <a:pPr lvl="1">
              <a:lnSpc>
                <a:spcPct val="120000"/>
              </a:lnSpc>
              <a:spcBef>
                <a:spcPts val="600"/>
              </a:spcBef>
              <a:spcAft>
                <a:spcPts val="600"/>
              </a:spcAft>
            </a:pPr>
            <a:r>
              <a:rPr lang="fr-FR" dirty="0"/>
              <a:t>L’hétérogénéité – s’appuyer sur la diversité interne (des acteurs, approches, rythmes) qui rend le système plus adaptable. </a:t>
            </a:r>
          </a:p>
          <a:p>
            <a:pPr lvl="1">
              <a:lnSpc>
                <a:spcPct val="120000"/>
              </a:lnSpc>
              <a:spcBef>
                <a:spcPts val="600"/>
              </a:spcBef>
              <a:spcAft>
                <a:spcPts val="600"/>
              </a:spcAft>
            </a:pPr>
            <a:r>
              <a:rPr lang="fr-FR" dirty="0"/>
              <a:t>L’inefficacité (locale) – préserver des “marges de manœuvre” non optimisées qui servent de réserves face aux aléas. </a:t>
            </a:r>
          </a:p>
          <a:p>
            <a:pPr lvl="1">
              <a:lnSpc>
                <a:spcPct val="120000"/>
              </a:lnSpc>
              <a:spcBef>
                <a:spcPts val="600"/>
              </a:spcBef>
              <a:spcAft>
                <a:spcPts val="600"/>
              </a:spcAft>
            </a:pPr>
            <a:r>
              <a:rPr lang="fr-FR" dirty="0"/>
              <a:t>L’incertitude – intégrer l’aléa et l’imprévisible comme données de départ, d’où l’importance d’expérimenter sans objectif unique. </a:t>
            </a:r>
          </a:p>
        </p:txBody>
      </p:sp>
      <p:sp>
        <p:nvSpPr>
          <p:cNvPr id="4" name="Titre 1">
            <a:extLst>
              <a:ext uri="{FF2B5EF4-FFF2-40B4-BE49-F238E27FC236}">
                <a16:creationId xmlns:a16="http://schemas.microsoft.com/office/drawing/2014/main" id="{AFA28BA1-4EA7-D90C-60CF-4318AB49C627}"/>
              </a:ext>
            </a:extLst>
          </p:cNvPr>
          <p:cNvSpPr>
            <a:spLocks noGrp="1"/>
          </p:cNvSpPr>
          <p:nvPr>
            <p:ph type="title"/>
          </p:nvPr>
        </p:nvSpPr>
        <p:spPr/>
        <p:txBody>
          <a:bodyPr/>
          <a:lstStyle/>
          <a:p>
            <a:r>
              <a:rPr lang="fr-FR" dirty="0"/>
              <a:t>Principes de la robustesse du vivant</a:t>
            </a:r>
          </a:p>
        </p:txBody>
      </p:sp>
    </p:spTree>
    <p:extLst>
      <p:ext uri="{BB962C8B-B14F-4D97-AF65-F5344CB8AC3E}">
        <p14:creationId xmlns:p14="http://schemas.microsoft.com/office/powerpoint/2010/main" val="141210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28F2F-27C9-DBE1-E489-067C763A1A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284B02-603D-A937-1A01-6AC1D1F18E7C}"/>
              </a:ext>
            </a:extLst>
          </p:cNvPr>
          <p:cNvSpPr>
            <a:spLocks noGrp="1"/>
          </p:cNvSpPr>
          <p:nvPr>
            <p:ph type="title"/>
          </p:nvPr>
        </p:nvSpPr>
        <p:spPr>
          <a:xfrm>
            <a:off x="964949" y="1617567"/>
            <a:ext cx="10515600" cy="1325563"/>
          </a:xfrm>
        </p:spPr>
        <p:txBody>
          <a:bodyPr/>
          <a:lstStyle/>
          <a:p>
            <a:pPr algn="ctr"/>
            <a:r>
              <a:rPr lang="fr-FR" dirty="0"/>
              <a:t>Vers un management robuste</a:t>
            </a:r>
          </a:p>
        </p:txBody>
      </p:sp>
    </p:spTree>
    <p:extLst>
      <p:ext uri="{BB962C8B-B14F-4D97-AF65-F5344CB8AC3E}">
        <p14:creationId xmlns:p14="http://schemas.microsoft.com/office/powerpoint/2010/main" val="161176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647B2-002A-F86B-4421-8316173C29CA}"/>
              </a:ext>
            </a:extLst>
          </p:cNvPr>
          <p:cNvSpPr>
            <a:spLocks noGrp="1"/>
          </p:cNvSpPr>
          <p:nvPr>
            <p:ph type="title"/>
          </p:nvPr>
        </p:nvSpPr>
        <p:spPr/>
        <p:txBody>
          <a:bodyPr/>
          <a:lstStyle/>
          <a:p>
            <a:r>
              <a:rPr lang="fr-FR" dirty="0"/>
              <a:t>Quelques principes conforme aux principes de la robustesse</a:t>
            </a:r>
          </a:p>
        </p:txBody>
      </p:sp>
      <p:sp>
        <p:nvSpPr>
          <p:cNvPr id="3" name="Espace réservé du contenu 2">
            <a:extLst>
              <a:ext uri="{FF2B5EF4-FFF2-40B4-BE49-F238E27FC236}">
                <a16:creationId xmlns:a16="http://schemas.microsoft.com/office/drawing/2014/main" id="{3C54D68F-4AC5-8E68-4A9C-90563B8FD27D}"/>
              </a:ext>
            </a:extLst>
          </p:cNvPr>
          <p:cNvSpPr>
            <a:spLocks noGrp="1"/>
          </p:cNvSpPr>
          <p:nvPr>
            <p:ph idx="1"/>
          </p:nvPr>
        </p:nvSpPr>
        <p:spPr/>
        <p:txBody>
          <a:bodyPr>
            <a:normAutofit/>
          </a:bodyPr>
          <a:lstStyle/>
          <a:p>
            <a:endParaRPr lang="fr-BE" dirty="0"/>
          </a:p>
          <a:p>
            <a:endParaRPr lang="fr-FR" dirty="0"/>
          </a:p>
        </p:txBody>
      </p:sp>
      <p:sp>
        <p:nvSpPr>
          <p:cNvPr id="4" name="Espace réservé du contenu 2">
            <a:extLst>
              <a:ext uri="{FF2B5EF4-FFF2-40B4-BE49-F238E27FC236}">
                <a16:creationId xmlns:a16="http://schemas.microsoft.com/office/drawing/2014/main" id="{FAE5D4C2-CF20-1C3F-C98F-76AB1520B761}"/>
              </a:ext>
            </a:extLst>
          </p:cNvPr>
          <p:cNvSpPr txBox="1">
            <a:spLocks/>
          </p:cNvSpPr>
          <p:nvPr/>
        </p:nvSpPr>
        <p:spPr>
          <a:xfrm>
            <a:off x="838200" y="1825624"/>
            <a:ext cx="10515600" cy="491920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spcBef>
                <a:spcPts val="600"/>
              </a:spcBef>
              <a:spcAft>
                <a:spcPts val="600"/>
              </a:spcAft>
            </a:pPr>
            <a:r>
              <a:rPr lang="fr-FR" dirty="0"/>
              <a:t>la lenteur devient une condition de la régulation collective : elle permet aux réformes et aux apprentissages institutionnels de se stabiliser dans le temps long, plutôt que de s’épuiser dans la succession rapide d’injonctions performatives.</a:t>
            </a:r>
          </a:p>
          <a:p>
            <a:pPr lvl="1">
              <a:lnSpc>
                <a:spcPct val="120000"/>
              </a:lnSpc>
              <a:spcBef>
                <a:spcPts val="600"/>
              </a:spcBef>
              <a:spcAft>
                <a:spcPts val="600"/>
              </a:spcAft>
            </a:pPr>
            <a:r>
              <a:rPr lang="fr-BE" dirty="0"/>
              <a:t>L’inachèvement rappelle que toute organisation éducative est un chantier permanent, en tension entre continuité et transformation ; la robustesse se nourrit d’une posture d’expérimentation plutôt que d’une recherche de modèle achevé.</a:t>
            </a:r>
            <a:endParaRPr lang="fr-FR" dirty="0"/>
          </a:p>
          <a:p>
            <a:pPr lvl="1">
              <a:lnSpc>
                <a:spcPct val="120000"/>
              </a:lnSpc>
              <a:spcBef>
                <a:spcPts val="600"/>
              </a:spcBef>
              <a:spcAft>
                <a:spcPts val="600"/>
              </a:spcAft>
            </a:pPr>
            <a:r>
              <a:rPr lang="fr-BE" dirty="0"/>
              <a:t>La redondance valorise la coexistence de fonctions ou de canaux multiples (plusieurs relais de communication, diverses instances de coordination), qui assurent la continuité de l’action en cas de rupture.</a:t>
            </a:r>
          </a:p>
          <a:p>
            <a:pPr lvl="1">
              <a:lnSpc>
                <a:spcPct val="120000"/>
              </a:lnSpc>
              <a:spcBef>
                <a:spcPts val="600"/>
              </a:spcBef>
              <a:spcAft>
                <a:spcPts val="600"/>
              </a:spcAft>
            </a:pPr>
            <a:r>
              <a:rPr lang="fr-BE" dirty="0"/>
              <a:t>L’incohérence n’est plus perçue comme une défaillance, mais comme un espace de créativité : l’école vit précisément de la pluralité des logiques qui la traversent — culturelles, sociales, économiques, citoyennes.</a:t>
            </a:r>
          </a:p>
          <a:p>
            <a:pPr lvl="1">
              <a:lnSpc>
                <a:spcPct val="120000"/>
              </a:lnSpc>
              <a:spcBef>
                <a:spcPts val="600"/>
              </a:spcBef>
              <a:spcAft>
                <a:spcPts val="600"/>
              </a:spcAft>
            </a:pPr>
            <a:r>
              <a:rPr lang="fr-BE" dirty="0"/>
              <a:t>L’hétérogénéité, quant à elle, devient la matrice de l’adaptabilité : la diversité des acteurs, des approches pédagogiques et des temporalités constitue une ressource de vitalité.</a:t>
            </a:r>
            <a:endParaRPr lang="fr-FR" dirty="0"/>
          </a:p>
          <a:p>
            <a:pPr lvl="1">
              <a:lnSpc>
                <a:spcPct val="120000"/>
              </a:lnSpc>
              <a:spcBef>
                <a:spcPts val="600"/>
              </a:spcBef>
              <a:spcAft>
                <a:spcPts val="600"/>
              </a:spcAft>
            </a:pPr>
            <a:r>
              <a:rPr lang="fr-BE" dirty="0"/>
              <a:t>L’inefficacité, loin d’être un défaut, représente une réserve d’énergie : maintenir des marges de manœuvre, des temps non prescrits et des espaces d’informalité renforce la capacité d’improvisation collective.</a:t>
            </a:r>
          </a:p>
          <a:p>
            <a:pPr lvl="1">
              <a:lnSpc>
                <a:spcPct val="120000"/>
              </a:lnSpc>
              <a:spcBef>
                <a:spcPts val="600"/>
              </a:spcBef>
              <a:spcAft>
                <a:spcPts val="600"/>
              </a:spcAft>
            </a:pPr>
            <a:r>
              <a:rPr lang="fr-BE" dirty="0"/>
              <a:t>l’incertitude, inévitable dans des environnements mouvants, doit être intégrée à la planification stratégique : apprendre à décider malgré le flou, à ajuster en cours de route, devient une compétence institutionnelle.</a:t>
            </a:r>
            <a:endParaRPr lang="fr-FR" dirty="0"/>
          </a:p>
        </p:txBody>
      </p:sp>
    </p:spTree>
    <p:extLst>
      <p:ext uri="{BB962C8B-B14F-4D97-AF65-F5344CB8AC3E}">
        <p14:creationId xmlns:p14="http://schemas.microsoft.com/office/powerpoint/2010/main" val="371723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49F5-A861-0FB9-CBE0-D274127C6A1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04468AE-72D6-EDFF-00E0-793C8D38A0C1}"/>
              </a:ext>
            </a:extLst>
          </p:cNvPr>
          <p:cNvSpPr>
            <a:spLocks noGrp="1"/>
          </p:cNvSpPr>
          <p:nvPr>
            <p:ph type="title"/>
          </p:nvPr>
        </p:nvSpPr>
        <p:spPr/>
        <p:txBody>
          <a:bodyPr/>
          <a:lstStyle/>
          <a:p>
            <a:r>
              <a:rPr lang="fr-FR" dirty="0"/>
              <a:t>Principes culturels de </a:t>
            </a:r>
            <a:br>
              <a:rPr lang="fr-FR" dirty="0"/>
            </a:br>
            <a:r>
              <a:rPr lang="fr-FR" dirty="0"/>
              <a:t>management robuste</a:t>
            </a:r>
          </a:p>
        </p:txBody>
      </p:sp>
      <p:sp>
        <p:nvSpPr>
          <p:cNvPr id="3" name="Espace réservé du contenu 2">
            <a:extLst>
              <a:ext uri="{FF2B5EF4-FFF2-40B4-BE49-F238E27FC236}">
                <a16:creationId xmlns:a16="http://schemas.microsoft.com/office/drawing/2014/main" id="{53CF69F3-11F5-0BAF-E354-4CA3B967C0A4}"/>
              </a:ext>
            </a:extLst>
          </p:cNvPr>
          <p:cNvSpPr>
            <a:spLocks noGrp="1"/>
          </p:cNvSpPr>
          <p:nvPr>
            <p:ph idx="1"/>
          </p:nvPr>
        </p:nvSpPr>
        <p:spPr>
          <a:xfrm>
            <a:off x="838200" y="1890276"/>
            <a:ext cx="10515600" cy="4837725"/>
          </a:xfrm>
        </p:spPr>
        <p:txBody>
          <a:bodyPr>
            <a:normAutofit fontScale="62500" lnSpcReduction="20000"/>
          </a:bodyPr>
          <a:lstStyle/>
          <a:p>
            <a:pPr marL="514350" indent="-514350">
              <a:lnSpc>
                <a:spcPct val="120000"/>
              </a:lnSpc>
              <a:buFont typeface="+mj-lt"/>
              <a:buAutoNum type="arabicPeriod"/>
            </a:pPr>
            <a:r>
              <a:rPr lang="fr-BE" dirty="0"/>
              <a:t>Repenser la chaîne de valeurs : favoriser la culture du sens plutôt que de la mesure =&gt; redonner du sens à l’action collective au-delà de la conformité aux indicateurs. Privilégier le récit collectif et la mémoire institutionnelle : pourquoi faisons-nous cela et pour qui ? Remettre de la vitalité dans le processus. </a:t>
            </a:r>
          </a:p>
          <a:p>
            <a:pPr marL="514350" indent="-514350">
              <a:lnSpc>
                <a:spcPct val="120000"/>
              </a:lnSpc>
              <a:buFont typeface="+mj-lt"/>
              <a:buAutoNum type="arabicPeriod"/>
            </a:pPr>
            <a:r>
              <a:rPr lang="fr-BE" dirty="0"/>
              <a:t>Apprentissage collectif par essai-erreur : encourager l’expérimentation réversible. Tester, documenter, ajuster devient le crédo. Autoriser l’erreur sans stigmatisation (“</a:t>
            </a:r>
            <a:r>
              <a:rPr lang="fr-BE" i="1" dirty="0"/>
              <a:t>licence to </a:t>
            </a:r>
            <a:r>
              <a:rPr lang="fr-BE" i="1" dirty="0" err="1"/>
              <a:t>experiment</a:t>
            </a:r>
            <a:r>
              <a:rPr lang="fr-BE" dirty="0"/>
              <a:t>”). Réparer dans l’économie de l’entraide.</a:t>
            </a:r>
          </a:p>
          <a:p>
            <a:pPr marL="514350" indent="-514350">
              <a:lnSpc>
                <a:spcPct val="120000"/>
              </a:lnSpc>
              <a:buFont typeface="+mj-lt"/>
              <a:buAutoNum type="arabicPeriod"/>
            </a:pPr>
            <a:r>
              <a:rPr lang="fr-BE" dirty="0"/>
              <a:t>Hybridation et diversité des pratiques : favoriser la coexistence de pédagogies variées, de statuts mixtes (enseignants-chercheurs, praticiens, artistes, ingénieurs). Ouvrir les établissements à d’autres formes d’activité : arts, sport, méditation, jardin, ateliers fablabs…. </a:t>
            </a:r>
          </a:p>
          <a:p>
            <a:pPr marL="514350" indent="-514350">
              <a:lnSpc>
                <a:spcPct val="120000"/>
              </a:lnSpc>
              <a:buFont typeface="+mj-lt"/>
              <a:buAutoNum type="arabicPeriod"/>
            </a:pPr>
            <a:r>
              <a:rPr lang="fr-BE" dirty="0"/>
              <a:t>Temps lents et rythmes différenciés : introduire des temporalités différenciées dans l’organisation =&gt; temps courts (expérimentation), temps longs (formation), temps de latence (réflexion). Refuser la synchronisation forcée : tout le monde au même rythme, tout le temps, épuise le système.</a:t>
            </a:r>
          </a:p>
        </p:txBody>
      </p:sp>
    </p:spTree>
    <p:extLst>
      <p:ext uri="{BB962C8B-B14F-4D97-AF65-F5344CB8AC3E}">
        <p14:creationId xmlns:p14="http://schemas.microsoft.com/office/powerpoint/2010/main" val="135725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FE51-D401-B804-3807-94F2C72CDE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2C3DE0-44C3-4F18-A4FA-B5CDB21B288B}"/>
              </a:ext>
            </a:extLst>
          </p:cNvPr>
          <p:cNvSpPr>
            <a:spLocks noGrp="1"/>
          </p:cNvSpPr>
          <p:nvPr>
            <p:ph type="title"/>
          </p:nvPr>
        </p:nvSpPr>
        <p:spPr/>
        <p:txBody>
          <a:bodyPr/>
          <a:lstStyle/>
          <a:p>
            <a:r>
              <a:rPr lang="fr-FR" dirty="0"/>
              <a:t>Principes écologiques de </a:t>
            </a:r>
            <a:br>
              <a:rPr lang="fr-FR" dirty="0"/>
            </a:br>
            <a:r>
              <a:rPr lang="fr-FR" dirty="0"/>
              <a:t>management robuste</a:t>
            </a:r>
          </a:p>
        </p:txBody>
      </p:sp>
      <p:sp>
        <p:nvSpPr>
          <p:cNvPr id="3" name="Espace réservé du contenu 2">
            <a:extLst>
              <a:ext uri="{FF2B5EF4-FFF2-40B4-BE49-F238E27FC236}">
                <a16:creationId xmlns:a16="http://schemas.microsoft.com/office/drawing/2014/main" id="{7B7A484F-0EAE-3962-CEA9-76662092E256}"/>
              </a:ext>
            </a:extLst>
          </p:cNvPr>
          <p:cNvSpPr>
            <a:spLocks noGrp="1"/>
          </p:cNvSpPr>
          <p:nvPr>
            <p:ph idx="1"/>
          </p:nvPr>
        </p:nvSpPr>
        <p:spPr>
          <a:xfrm>
            <a:off x="838200" y="1862569"/>
            <a:ext cx="10254673" cy="4837725"/>
          </a:xfrm>
        </p:spPr>
        <p:txBody>
          <a:bodyPr>
            <a:normAutofit fontScale="62500" lnSpcReduction="20000"/>
          </a:bodyPr>
          <a:lstStyle/>
          <a:p>
            <a:pPr marL="514350" indent="-514350">
              <a:lnSpc>
                <a:spcPct val="120000"/>
              </a:lnSpc>
              <a:buFont typeface="+mj-lt"/>
              <a:buAutoNum type="arabicPeriod"/>
            </a:pPr>
            <a:r>
              <a:rPr lang="fr-BE" dirty="0"/>
              <a:t>Porosité des frontières : une institution robuste n’est pas fermée =&gt; elle échange avec son environnement. Décloisonner l’école : “sortir des murs” vers des écosystèmes locaux, culturels, économiques, environnementaux. Développer des alliances territoriales : écoles – associations – universités – entreprises – communes… Il est nécessaire de se reconnecter à son milieu naturel.</a:t>
            </a:r>
          </a:p>
          <a:p>
            <a:pPr marL="514350" indent="-514350">
              <a:lnSpc>
                <a:spcPct val="120000"/>
              </a:lnSpc>
              <a:buFont typeface="+mj-lt"/>
              <a:buAutoNum type="arabicPeriod"/>
            </a:pPr>
            <a:r>
              <a:rPr lang="fr-BE" dirty="0"/>
              <a:t>Économie de la frugalité : dans le vivant, le gaspillage apparent est en fait recyclé. Remettre en question la logique de croissance permanente : viser la suffisance et la sobriété plutôt que la surproduction d’activités. Gérer les ressources humaines et matérielles avec un souci de soutenabilité (équilibre charges/temps, recyclage, mutualisation). Simplifier les flux.</a:t>
            </a:r>
          </a:p>
          <a:p>
            <a:pPr marL="514350" indent="-514350">
              <a:lnSpc>
                <a:spcPct val="120000"/>
              </a:lnSpc>
              <a:buFont typeface="+mj-lt"/>
              <a:buAutoNum type="arabicPeriod"/>
            </a:pPr>
            <a:r>
              <a:rPr lang="fr-BE" dirty="0"/>
              <a:t>Éthique de la </a:t>
            </a:r>
            <a:r>
              <a:rPr lang="fr-BE" dirty="0" err="1"/>
              <a:t>co-évolution</a:t>
            </a:r>
            <a:r>
              <a:rPr lang="fr-BE" dirty="0"/>
              <a:t> : la robustesse n’est pas la survie d’un système, mais sa capacité à </a:t>
            </a:r>
            <a:r>
              <a:rPr lang="fr-BE" dirty="0" err="1"/>
              <a:t>co</a:t>
            </a:r>
            <a:r>
              <a:rPr lang="fr-BE" dirty="0"/>
              <a:t>-évoluer avec les autres. En interne comme à l’externe. Considérer que l’école est, et fait partie, d’un écosystème humain, social et écologique : elle change avec son milieu. Intégrer cette idée dans le management : co-développement interne, mais aussi avec la société civile, implication des étudiants comme co-auteurs…</a:t>
            </a:r>
          </a:p>
        </p:txBody>
      </p:sp>
    </p:spTree>
    <p:extLst>
      <p:ext uri="{BB962C8B-B14F-4D97-AF65-F5344CB8AC3E}">
        <p14:creationId xmlns:p14="http://schemas.microsoft.com/office/powerpoint/2010/main" val="284909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BA7DB-AD03-2FE9-702D-8136B8120527}"/>
              </a:ext>
            </a:extLst>
          </p:cNvPr>
          <p:cNvSpPr>
            <a:spLocks noGrp="1"/>
          </p:cNvSpPr>
          <p:nvPr>
            <p:ph type="title"/>
          </p:nvPr>
        </p:nvSpPr>
        <p:spPr/>
        <p:txBody>
          <a:bodyPr/>
          <a:lstStyle/>
          <a:p>
            <a:r>
              <a:rPr lang="fr-FR" dirty="0"/>
              <a:t>Principes structurels de </a:t>
            </a:r>
            <a:br>
              <a:rPr lang="fr-FR" dirty="0"/>
            </a:br>
            <a:r>
              <a:rPr lang="fr-FR" dirty="0"/>
              <a:t>management robuste</a:t>
            </a:r>
          </a:p>
        </p:txBody>
      </p:sp>
      <p:sp>
        <p:nvSpPr>
          <p:cNvPr id="3" name="Espace réservé du contenu 2">
            <a:extLst>
              <a:ext uri="{FF2B5EF4-FFF2-40B4-BE49-F238E27FC236}">
                <a16:creationId xmlns:a16="http://schemas.microsoft.com/office/drawing/2014/main" id="{8C0652AA-79AC-5598-342E-B00D192E92F8}"/>
              </a:ext>
            </a:extLst>
          </p:cNvPr>
          <p:cNvSpPr>
            <a:spLocks noGrp="1"/>
          </p:cNvSpPr>
          <p:nvPr>
            <p:ph idx="1"/>
          </p:nvPr>
        </p:nvSpPr>
        <p:spPr/>
        <p:txBody>
          <a:bodyPr>
            <a:normAutofit fontScale="62500" lnSpcReduction="20000"/>
          </a:bodyPr>
          <a:lstStyle/>
          <a:p>
            <a:pPr marL="514350" indent="-514350">
              <a:lnSpc>
                <a:spcPct val="120000"/>
              </a:lnSpc>
              <a:buFont typeface="+mj-lt"/>
              <a:buAutoNum type="arabicPeriod"/>
            </a:pPr>
            <a:endParaRPr lang="fr-BE" dirty="0"/>
          </a:p>
          <a:p>
            <a:pPr marL="514350" indent="-514350">
              <a:lnSpc>
                <a:spcPct val="120000"/>
              </a:lnSpc>
              <a:buFont typeface="+mj-lt"/>
              <a:buAutoNum type="arabicPeriod"/>
            </a:pPr>
            <a:r>
              <a:rPr lang="fr-BE" dirty="0"/>
              <a:t>Polycentrisme plutôt que verticalité. En management scolaire : passer d’un pilotage hiérarchique à une </a:t>
            </a:r>
            <a:r>
              <a:rPr lang="fr-BE" b="1" dirty="0"/>
              <a:t>gouvernance distribuée</a:t>
            </a:r>
            <a:r>
              <a:rPr lang="fr-BE" dirty="0"/>
              <a:t> où les décisions se construisent au croisement de plusieurs niveaux (enseignants, direction, étudiants, partenaires). Cela réduit la vulnérabilité au départ ou à l’épuisement d’une seule personne clé (chef d’établissement, coordinateur).</a:t>
            </a:r>
          </a:p>
          <a:p>
            <a:pPr marL="514350" indent="-514350">
              <a:lnSpc>
                <a:spcPct val="120000"/>
              </a:lnSpc>
              <a:buFont typeface="+mj-lt"/>
              <a:buAutoNum type="arabicPeriod"/>
            </a:pPr>
            <a:r>
              <a:rPr lang="fr-BE" dirty="0"/>
              <a:t>Décisions à la marge plutôt qu’au centre. Valoriser les initiatives locales, les micro-expérimentations pédagogiques, les “laboratoires vivants” d’enseignants. Les décideurs deviennent des facilitateurs de décisions.</a:t>
            </a:r>
          </a:p>
          <a:p>
            <a:pPr marL="514350" indent="-514350">
              <a:lnSpc>
                <a:spcPct val="120000"/>
              </a:lnSpc>
              <a:buFont typeface="+mj-lt"/>
              <a:buAutoNum type="arabicPeriod"/>
            </a:pPr>
            <a:r>
              <a:rPr lang="fr-BE" dirty="0"/>
              <a:t>Modularité et interdépendance : Créer des modules ou cellules autonomes (équipe-projet, communauté de pratique) capables d’agir rapidement sans dépendre d’une lourde chaîne décisionnelle. Relier ces modules par des flux de communication horizontaux.</a:t>
            </a:r>
          </a:p>
        </p:txBody>
      </p:sp>
    </p:spTree>
    <p:extLst>
      <p:ext uri="{BB962C8B-B14F-4D97-AF65-F5344CB8AC3E}">
        <p14:creationId xmlns:p14="http://schemas.microsoft.com/office/powerpoint/2010/main" val="328370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E01FE75F-1677-C1F6-541F-6C7B5C389D05}"/>
              </a:ext>
            </a:extLst>
          </p:cNvPr>
          <p:cNvSpPr/>
          <p:nvPr/>
        </p:nvSpPr>
        <p:spPr>
          <a:xfrm>
            <a:off x="2121877" y="1075590"/>
            <a:ext cx="7948246" cy="879231"/>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ln w="0"/>
                <a:solidFill>
                  <a:schemeClr val="tx1"/>
                </a:solidFill>
                <a:effectLst>
                  <a:outerShdw blurRad="38100" dist="19050" dir="2700000" algn="tl" rotWithShape="0">
                    <a:schemeClr val="dk1">
                      <a:alpha val="40000"/>
                    </a:schemeClr>
                  </a:outerShdw>
                </a:effectLst>
              </a:rPr>
              <a:t>M. Lumen, Radiologue</a:t>
            </a:r>
          </a:p>
        </p:txBody>
      </p:sp>
      <p:sp>
        <p:nvSpPr>
          <p:cNvPr id="7" name="Rectangle : coins arrondis 6">
            <a:extLst>
              <a:ext uri="{FF2B5EF4-FFF2-40B4-BE49-F238E27FC236}">
                <a16:creationId xmlns:a16="http://schemas.microsoft.com/office/drawing/2014/main" id="{7E42F5EB-2558-FB87-0291-29B5361472C7}"/>
              </a:ext>
            </a:extLst>
          </p:cNvPr>
          <p:cNvSpPr/>
          <p:nvPr/>
        </p:nvSpPr>
        <p:spPr>
          <a:xfrm>
            <a:off x="2121877" y="2089637"/>
            <a:ext cx="7948246" cy="879231"/>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ln w="0"/>
                <a:solidFill>
                  <a:schemeClr val="tx1"/>
                </a:solidFill>
                <a:effectLst>
                  <a:outerShdw blurRad="38100" dist="19050" dir="2700000" algn="tl" rotWithShape="0">
                    <a:schemeClr val="dk1">
                      <a:alpha val="40000"/>
                    </a:schemeClr>
                  </a:outerShdw>
                </a:effectLst>
              </a:rPr>
              <a:t>Mme Helper, Assistante Sociale</a:t>
            </a:r>
          </a:p>
        </p:txBody>
      </p:sp>
      <p:sp>
        <p:nvSpPr>
          <p:cNvPr id="8" name="Rectangle : coins arrondis 7">
            <a:extLst>
              <a:ext uri="{FF2B5EF4-FFF2-40B4-BE49-F238E27FC236}">
                <a16:creationId xmlns:a16="http://schemas.microsoft.com/office/drawing/2014/main" id="{20D096C2-C9C7-D0D8-9499-077A12A5EEB8}"/>
              </a:ext>
            </a:extLst>
          </p:cNvPr>
          <p:cNvSpPr/>
          <p:nvPr/>
        </p:nvSpPr>
        <p:spPr>
          <a:xfrm>
            <a:off x="2121877" y="3103684"/>
            <a:ext cx="7948246" cy="879231"/>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ln w="0"/>
                <a:solidFill>
                  <a:schemeClr val="tx1"/>
                </a:solidFill>
                <a:effectLst>
                  <a:outerShdw blurRad="38100" dist="19050" dir="2700000" algn="tl" rotWithShape="0">
                    <a:schemeClr val="dk1">
                      <a:alpha val="40000"/>
                    </a:schemeClr>
                  </a:outerShdw>
                </a:effectLst>
              </a:rPr>
              <a:t>Mme Curricula, Responsable Programme </a:t>
            </a:r>
          </a:p>
        </p:txBody>
      </p:sp>
      <p:sp>
        <p:nvSpPr>
          <p:cNvPr id="9" name="Rectangle : coins arrondis 8">
            <a:extLst>
              <a:ext uri="{FF2B5EF4-FFF2-40B4-BE49-F238E27FC236}">
                <a16:creationId xmlns:a16="http://schemas.microsoft.com/office/drawing/2014/main" id="{4571C2F0-8076-2D9E-A279-018651711D4B}"/>
              </a:ext>
            </a:extLst>
          </p:cNvPr>
          <p:cNvSpPr/>
          <p:nvPr/>
        </p:nvSpPr>
        <p:spPr>
          <a:xfrm>
            <a:off x="2121877" y="4103076"/>
            <a:ext cx="7948246" cy="879231"/>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ln w="0"/>
                <a:solidFill>
                  <a:schemeClr val="tx1"/>
                </a:solidFill>
                <a:effectLst>
                  <a:outerShdw blurRad="38100" dist="19050" dir="2700000" algn="tl" rotWithShape="0">
                    <a:schemeClr val="dk1">
                      <a:alpha val="40000"/>
                    </a:schemeClr>
                  </a:outerShdw>
                </a:effectLst>
              </a:rPr>
              <a:t>M. </a:t>
            </a:r>
            <a:r>
              <a:rPr lang="fr-FR" sz="2800" b="1" dirty="0" err="1">
                <a:ln w="0"/>
                <a:solidFill>
                  <a:schemeClr val="tx1"/>
                </a:solidFill>
                <a:effectLst>
                  <a:outerShdw blurRad="38100" dist="19050" dir="2700000" algn="tl" rotWithShape="0">
                    <a:schemeClr val="dk1">
                      <a:alpha val="40000"/>
                    </a:schemeClr>
                  </a:outerShdw>
                </a:effectLst>
              </a:rPr>
              <a:t>Educate</a:t>
            </a:r>
            <a:r>
              <a:rPr lang="fr-FR" sz="2800" b="1" dirty="0">
                <a:ln w="0"/>
                <a:solidFill>
                  <a:schemeClr val="tx1"/>
                </a:solidFill>
                <a:effectLst>
                  <a:outerShdw blurRad="38100" dist="19050" dir="2700000" algn="tl" rotWithShape="0">
                    <a:schemeClr val="dk1">
                      <a:alpha val="40000"/>
                    </a:schemeClr>
                  </a:outerShdw>
                </a:effectLst>
              </a:rPr>
              <a:t>, enseignant </a:t>
            </a:r>
            <a:r>
              <a:rPr lang="fr-FR" sz="2800" b="1" dirty="0" err="1">
                <a:ln w="0"/>
                <a:solidFill>
                  <a:schemeClr val="tx1"/>
                </a:solidFill>
                <a:effectLst>
                  <a:outerShdw blurRad="38100" dist="19050" dir="2700000" algn="tl" rotWithShape="0">
                    <a:schemeClr val="dk1">
                      <a:alpha val="40000"/>
                    </a:schemeClr>
                  </a:outerShdw>
                </a:effectLst>
              </a:rPr>
              <a:t>Hangzou</a:t>
            </a:r>
            <a:endParaRPr lang="fr-FR" sz="2800" b="1" dirty="0">
              <a:ln w="0"/>
              <a:solidFill>
                <a:schemeClr val="tx1"/>
              </a:solidFill>
              <a:effectLst>
                <a:outerShdw blurRad="38100" dist="19050" dir="2700000" algn="tl" rotWithShape="0">
                  <a:schemeClr val="dk1">
                    <a:alpha val="40000"/>
                  </a:schemeClr>
                </a:outerShdw>
              </a:effectLst>
            </a:endParaRPr>
          </a:p>
        </p:txBody>
      </p:sp>
      <p:sp>
        <p:nvSpPr>
          <p:cNvPr id="10" name="Rectangle : coins arrondis 9">
            <a:extLst>
              <a:ext uri="{FF2B5EF4-FFF2-40B4-BE49-F238E27FC236}">
                <a16:creationId xmlns:a16="http://schemas.microsoft.com/office/drawing/2014/main" id="{F761D9D3-1C9B-BB6E-312A-B2D76CAF2B6E}"/>
              </a:ext>
            </a:extLst>
          </p:cNvPr>
          <p:cNvSpPr/>
          <p:nvPr/>
        </p:nvSpPr>
        <p:spPr>
          <a:xfrm>
            <a:off x="2121877" y="5117123"/>
            <a:ext cx="7948246" cy="879231"/>
          </a:xfrm>
          <a:prstGeom prst="roundRect">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800" b="1" dirty="0">
              <a:ln w="0"/>
              <a:solidFill>
                <a:schemeClr val="tx1"/>
              </a:solidFill>
              <a:effectLst>
                <a:outerShdw blurRad="38100" dist="19050" dir="2700000" algn="tl" rotWithShape="0">
                  <a:schemeClr val="dk1">
                    <a:alpha val="40000"/>
                  </a:schemeClr>
                </a:outerShdw>
              </a:effectLst>
            </a:endParaRPr>
          </a:p>
          <a:p>
            <a:pPr algn="ctr"/>
            <a:r>
              <a:rPr lang="fr-FR" sz="2800" b="1" dirty="0">
                <a:ln w="0"/>
                <a:solidFill>
                  <a:schemeClr val="tx1"/>
                </a:solidFill>
                <a:effectLst>
                  <a:outerShdw blurRad="38100" dist="19050" dir="2700000" algn="tl" rotWithShape="0">
                    <a:schemeClr val="dk1">
                      <a:alpha val="40000"/>
                    </a:schemeClr>
                  </a:outerShdw>
                </a:effectLst>
              </a:rPr>
              <a:t>Mme </a:t>
            </a:r>
            <a:r>
              <a:rPr lang="fr-FR" sz="2800" b="1" dirty="0" err="1">
                <a:ln w="0"/>
                <a:solidFill>
                  <a:schemeClr val="tx1"/>
                </a:solidFill>
                <a:effectLst>
                  <a:outerShdw blurRad="38100" dist="19050" dir="2700000" algn="tl" rotWithShape="0">
                    <a:schemeClr val="dk1">
                      <a:alpha val="40000"/>
                    </a:schemeClr>
                  </a:outerShdw>
                </a:effectLst>
              </a:rPr>
              <a:t>Mobilia</a:t>
            </a:r>
            <a:r>
              <a:rPr lang="fr-FR" sz="2800" b="1" dirty="0">
                <a:ln w="0"/>
                <a:solidFill>
                  <a:schemeClr val="tx1"/>
                </a:solidFill>
                <a:effectLst>
                  <a:outerShdw blurRad="38100" dist="19050" dir="2700000" algn="tl" rotWithShape="0">
                    <a:schemeClr val="dk1">
                      <a:alpha val="40000"/>
                    </a:schemeClr>
                  </a:outerShdw>
                </a:effectLst>
              </a:rPr>
              <a:t>, étudiante</a:t>
            </a:r>
          </a:p>
          <a:p>
            <a:pPr algn="ctr"/>
            <a:endParaRPr lang="fr-FR"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481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736A6-60BB-40CD-989C-9DDAD94588B5}"/>
              </a:ext>
            </a:extLst>
          </p:cNvPr>
          <p:cNvSpPr>
            <a:spLocks noGrp="1"/>
          </p:cNvSpPr>
          <p:nvPr>
            <p:ph type="title"/>
          </p:nvPr>
        </p:nvSpPr>
        <p:spPr/>
        <p:txBody>
          <a:bodyPr>
            <a:normAutofit/>
          </a:bodyPr>
          <a:lstStyle/>
          <a:p>
            <a:r>
              <a:rPr lang="fr-FR" dirty="0"/>
              <a:t>Le principe de vitalité comme </a:t>
            </a:r>
            <a:br>
              <a:rPr lang="fr-FR" dirty="0"/>
            </a:br>
            <a:r>
              <a:rPr lang="fr-FR" dirty="0"/>
              <a:t>mesure de la robustesse institutionnelle</a:t>
            </a:r>
          </a:p>
        </p:txBody>
      </p:sp>
      <p:sp>
        <p:nvSpPr>
          <p:cNvPr id="3" name="Espace réservé du contenu 2">
            <a:extLst>
              <a:ext uri="{FF2B5EF4-FFF2-40B4-BE49-F238E27FC236}">
                <a16:creationId xmlns:a16="http://schemas.microsoft.com/office/drawing/2014/main" id="{FFA6F092-E742-9CF6-D4AD-0B8B15291603}"/>
              </a:ext>
            </a:extLst>
          </p:cNvPr>
          <p:cNvSpPr>
            <a:spLocks noGrp="1"/>
          </p:cNvSpPr>
          <p:nvPr>
            <p:ph idx="1"/>
          </p:nvPr>
        </p:nvSpPr>
        <p:spPr>
          <a:xfrm>
            <a:off x="838200" y="1825624"/>
            <a:ext cx="10515600" cy="5032375"/>
          </a:xfrm>
        </p:spPr>
        <p:txBody>
          <a:bodyPr>
            <a:normAutofit fontScale="47500" lnSpcReduction="20000"/>
          </a:bodyPr>
          <a:lstStyle/>
          <a:p>
            <a:pPr marL="0" indent="0">
              <a:lnSpc>
                <a:spcPct val="120000"/>
              </a:lnSpc>
              <a:buNone/>
            </a:pPr>
            <a:r>
              <a:rPr lang="fr-FR" dirty="0"/>
              <a:t>La vitalité d’un système éducatif n’est pas son niveau d’énergie immédiate, mais sa capacité à entretenir, régénérer et redistribuer cette énergie dans le temps, entre les individus, les équipes, la structure et la communauté. Dans cette acception, la vitalité devient la dimension sensible de la robustesse : elle traduit la manière dont un collectif “se sent vivant”, non parce qu’il produit davantage, mais parce qu’il </a:t>
            </a:r>
            <a:r>
              <a:rPr lang="fr-FR" dirty="0" err="1"/>
              <a:t>oeuvre</a:t>
            </a:r>
            <a:r>
              <a:rPr lang="fr-FR" dirty="0"/>
              <a:t>, partage, respire et se relie.</a:t>
            </a:r>
          </a:p>
          <a:p>
            <a:pPr marL="514350" indent="-514350">
              <a:lnSpc>
                <a:spcPct val="120000"/>
              </a:lnSpc>
              <a:buFont typeface="+mj-lt"/>
              <a:buAutoNum type="arabicPeriod"/>
            </a:pPr>
            <a:r>
              <a:rPr lang="fr-FR" b="1" dirty="0"/>
              <a:t>Dans une institution éducative</a:t>
            </a:r>
            <a:r>
              <a:rPr lang="fr-FR" dirty="0"/>
              <a:t>, cette vitalité s’évalue dans la qualité du climat organisationnel, la stabilité émotionnelle des acteurs, la circulation de l’énergie intellectuelle et la densité des liens culturels qui unissent les membres de la communauté.</a:t>
            </a:r>
          </a:p>
          <a:p>
            <a:pPr marL="514350" indent="-514350">
              <a:lnSpc>
                <a:spcPct val="120000"/>
              </a:lnSpc>
              <a:buFont typeface="+mj-lt"/>
              <a:buAutoNum type="arabicPeriod"/>
            </a:pPr>
            <a:r>
              <a:rPr lang="fr-FR" b="1" dirty="0"/>
              <a:t>La vitalité étudiante </a:t>
            </a:r>
            <a:r>
              <a:rPr lang="fr-FR" dirty="0"/>
              <a:t>se manifeste dans la capacité à apprendre avec plaisir, curiosité et engagement. Un management robuste reconnaît le bien-être cognitif et émotionnel. Il encourage les pédagogies qui stimulent la curiosité, la créativité, la coopération et le sens : autant de dimensions vitales qui nourrissent l’énergie d’apprendre.</a:t>
            </a:r>
          </a:p>
          <a:p>
            <a:pPr marL="514350" indent="-514350">
              <a:lnSpc>
                <a:spcPct val="120000"/>
              </a:lnSpc>
              <a:buFont typeface="+mj-lt"/>
              <a:buAutoNum type="arabicPeriod"/>
            </a:pPr>
            <a:r>
              <a:rPr lang="fr-FR" dirty="0"/>
              <a:t>Une institution robuste prend soin de </a:t>
            </a:r>
            <a:r>
              <a:rPr lang="fr-FR" b="1" dirty="0"/>
              <a:t>la vitalité professionnelle</a:t>
            </a:r>
            <a:r>
              <a:rPr lang="fr-FR" dirty="0"/>
              <a:t> de ses membres. Cela implique de reconnaître le droit à la lenteur, au doute, à l’erreur et au renouvellement. La vitalité des enseignants se nourrit de marges de manœuvre pédagogiques, de temps pour la réflexion, la formation et la respiration, et d’un environnement où la coopération prévaut sur la compétition. Le management robuste s’apparente ici à un écosystème de soin mutuel, où l’énergie circulante entre pairs devient un indicateur central de la santé collective.</a:t>
            </a:r>
          </a:p>
          <a:p>
            <a:pPr marL="514350" indent="-514350">
              <a:lnSpc>
                <a:spcPct val="120000"/>
              </a:lnSpc>
              <a:buFont typeface="+mj-lt"/>
              <a:buAutoNum type="arabicPeriod"/>
            </a:pPr>
            <a:r>
              <a:rPr lang="fr-FR" b="1" dirty="0"/>
              <a:t>La vitalité de la structure</a:t>
            </a:r>
            <a:r>
              <a:rPr lang="fr-FR" dirty="0"/>
              <a:t>. À l’échelle organisationnelle, la vitalité correspond à la souplesse des processus, à la capacité d’apprentissage institutionnel et à la fluidité des échanges. Une structure vivante n’est ni rigide ni instable : elle respire. Elle alterne contraction (planification, régulation) et expansion (innovation, exploration). La vitalité se manifeste dans la circulation fluide de l’information, la réactivité face aux imprévus et la faculté de transformer les tensions en opportunités d’évolution.</a:t>
            </a:r>
          </a:p>
          <a:p>
            <a:pPr marL="514350" indent="-514350">
              <a:lnSpc>
                <a:spcPct val="120000"/>
              </a:lnSpc>
              <a:buFont typeface="+mj-lt"/>
              <a:buAutoNum type="arabicPeriod"/>
            </a:pPr>
            <a:r>
              <a:rPr lang="fr-FR" b="1" dirty="0"/>
              <a:t>La vitalité de la communauté</a:t>
            </a:r>
            <a:r>
              <a:rPr lang="fr-FR" dirty="0"/>
              <a:t>. Enfin, la vitalité s’exprime au niveau collectif, dans la densité des liens sociaux, culturels et symboliques qui relient les acteurs entre eux et à leur environnement. Une école robuste entretient sa vitalité par le partage du sens, la mémoire commune et l’ouverture au monde. Elle s’ancre dans un territoire, dialogue avec d’autres cultures, se nourrit de collaborations et de confrontations fécondes.</a:t>
            </a:r>
          </a:p>
        </p:txBody>
      </p:sp>
    </p:spTree>
    <p:extLst>
      <p:ext uri="{BB962C8B-B14F-4D97-AF65-F5344CB8AC3E}">
        <p14:creationId xmlns:p14="http://schemas.microsoft.com/office/powerpoint/2010/main" val="359451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1D1B2-8946-BF4C-E47C-E10B1F111A2C}"/>
              </a:ext>
            </a:extLst>
          </p:cNvPr>
          <p:cNvSpPr>
            <a:spLocks noGrp="1"/>
          </p:cNvSpPr>
          <p:nvPr>
            <p:ph type="title"/>
          </p:nvPr>
        </p:nvSpPr>
        <p:spPr>
          <a:xfrm>
            <a:off x="517747" y="1095707"/>
            <a:ext cx="10515600" cy="1325563"/>
          </a:xfrm>
        </p:spPr>
        <p:txBody>
          <a:bodyPr/>
          <a:lstStyle/>
          <a:p>
            <a:r>
              <a:rPr lang="fr-FR" dirty="0"/>
              <a:t>Merci pour votre attention</a:t>
            </a:r>
          </a:p>
        </p:txBody>
      </p:sp>
      <p:pic>
        <p:nvPicPr>
          <p:cNvPr id="4" name="Image 3" descr="Une image contenant dessin humoristique, texte, clipart, illustration&#10;&#10;Le contenu généré par l’IA peut être incorrect.">
            <a:extLst>
              <a:ext uri="{FF2B5EF4-FFF2-40B4-BE49-F238E27FC236}">
                <a16:creationId xmlns:a16="http://schemas.microsoft.com/office/drawing/2014/main" id="{E69619EC-CC76-1D3C-B0DE-3576B38F9E17}"/>
              </a:ext>
            </a:extLst>
          </p:cNvPr>
          <p:cNvPicPr>
            <a:picLocks noChangeAspect="1"/>
          </p:cNvPicPr>
          <p:nvPr/>
        </p:nvPicPr>
        <p:blipFill>
          <a:blip r:embed="rId2"/>
          <a:srcRect t="9317" b="12047"/>
          <a:stretch>
            <a:fillRect/>
          </a:stretch>
        </p:blipFill>
        <p:spPr>
          <a:xfrm>
            <a:off x="4195530" y="2157081"/>
            <a:ext cx="3800939" cy="4559300"/>
          </a:xfrm>
          <a:prstGeom prst="rect">
            <a:avLst/>
          </a:prstGeom>
        </p:spPr>
      </p:pic>
    </p:spTree>
    <p:extLst>
      <p:ext uri="{BB962C8B-B14F-4D97-AF65-F5344CB8AC3E}">
        <p14:creationId xmlns:p14="http://schemas.microsoft.com/office/powerpoint/2010/main" val="272683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9A465-3810-B9D5-C88E-CB913575A949}"/>
              </a:ext>
            </a:extLst>
          </p:cNvPr>
          <p:cNvSpPr>
            <a:spLocks noGrp="1"/>
          </p:cNvSpPr>
          <p:nvPr>
            <p:ph type="title"/>
          </p:nvPr>
        </p:nvSpPr>
        <p:spPr>
          <a:xfrm>
            <a:off x="838200" y="1636074"/>
            <a:ext cx="10515600" cy="1325563"/>
          </a:xfrm>
        </p:spPr>
        <p:txBody>
          <a:bodyPr/>
          <a:lstStyle/>
          <a:p>
            <a:pPr algn="ctr"/>
            <a:r>
              <a:rPr lang="fr-FR" dirty="0"/>
              <a:t>Des symptômes d’un système en crise</a:t>
            </a:r>
          </a:p>
        </p:txBody>
      </p:sp>
      <p:sp>
        <p:nvSpPr>
          <p:cNvPr id="5" name="ZoneTexte 4">
            <a:extLst>
              <a:ext uri="{FF2B5EF4-FFF2-40B4-BE49-F238E27FC236}">
                <a16:creationId xmlns:a16="http://schemas.microsoft.com/office/drawing/2014/main" id="{9958C340-A0CF-222A-1127-2043F11F8499}"/>
              </a:ext>
            </a:extLst>
          </p:cNvPr>
          <p:cNvSpPr txBox="1"/>
          <p:nvPr/>
        </p:nvSpPr>
        <p:spPr>
          <a:xfrm>
            <a:off x="3804243" y="6326316"/>
            <a:ext cx="4986237" cy="369332"/>
          </a:xfrm>
          <a:prstGeom prst="rect">
            <a:avLst/>
          </a:prstGeom>
          <a:noFill/>
        </p:spPr>
        <p:txBody>
          <a:bodyPr wrap="none" rtlCol="0">
            <a:spAutoFit/>
          </a:bodyPr>
          <a:lstStyle/>
          <a:p>
            <a:r>
              <a:rPr lang="fr-FR" dirty="0"/>
              <a:t>Le radeau de la méduse (Yves André - recolorisé)</a:t>
            </a:r>
          </a:p>
        </p:txBody>
      </p:sp>
      <p:pic>
        <p:nvPicPr>
          <p:cNvPr id="7" name="Image 6">
            <a:extLst>
              <a:ext uri="{FF2B5EF4-FFF2-40B4-BE49-F238E27FC236}">
                <a16:creationId xmlns:a16="http://schemas.microsoft.com/office/drawing/2014/main" id="{142B423B-2853-31A1-3FBB-738CC8401C2D}"/>
              </a:ext>
            </a:extLst>
          </p:cNvPr>
          <p:cNvPicPr>
            <a:picLocks noChangeAspect="1"/>
          </p:cNvPicPr>
          <p:nvPr/>
        </p:nvPicPr>
        <p:blipFill>
          <a:blip r:embed="rId3"/>
          <a:stretch>
            <a:fillRect/>
          </a:stretch>
        </p:blipFill>
        <p:spPr>
          <a:xfrm>
            <a:off x="4709485" y="3024612"/>
            <a:ext cx="3175754" cy="3175754"/>
          </a:xfrm>
          <a:prstGeom prst="rect">
            <a:avLst/>
          </a:prstGeom>
        </p:spPr>
      </p:pic>
    </p:spTree>
    <p:extLst>
      <p:ext uri="{BB962C8B-B14F-4D97-AF65-F5344CB8AC3E}">
        <p14:creationId xmlns:p14="http://schemas.microsoft.com/office/powerpoint/2010/main" val="323948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B8B7-1789-3A2D-2AAF-EDD3B7B9F1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D67B4B-CD64-0F83-197A-19B20CDBBE91}"/>
              </a:ext>
            </a:extLst>
          </p:cNvPr>
          <p:cNvSpPr>
            <a:spLocks noGrp="1"/>
          </p:cNvSpPr>
          <p:nvPr>
            <p:ph type="title"/>
          </p:nvPr>
        </p:nvSpPr>
        <p:spPr/>
        <p:txBody>
          <a:bodyPr/>
          <a:lstStyle/>
          <a:p>
            <a:r>
              <a:rPr lang="fr-FR" dirty="0"/>
              <a:t>L’ES et EA : </a:t>
            </a:r>
            <a:br>
              <a:rPr lang="fr-FR" dirty="0"/>
            </a:br>
            <a:r>
              <a:rPr lang="fr-FR" dirty="0"/>
              <a:t>Systèmes sous pressions internes</a:t>
            </a:r>
          </a:p>
        </p:txBody>
      </p:sp>
      <p:sp>
        <p:nvSpPr>
          <p:cNvPr id="13" name="ZoneTexte 12">
            <a:extLst>
              <a:ext uri="{FF2B5EF4-FFF2-40B4-BE49-F238E27FC236}">
                <a16:creationId xmlns:a16="http://schemas.microsoft.com/office/drawing/2014/main" id="{AFFC73F8-5355-C352-F644-03877D716F4D}"/>
              </a:ext>
            </a:extLst>
          </p:cNvPr>
          <p:cNvSpPr txBox="1"/>
          <p:nvPr/>
        </p:nvSpPr>
        <p:spPr>
          <a:xfrm>
            <a:off x="2342270" y="6363507"/>
            <a:ext cx="8166099" cy="400110"/>
          </a:xfrm>
          <a:prstGeom prst="rect">
            <a:avLst/>
          </a:prstGeom>
          <a:noFill/>
        </p:spPr>
        <p:txBody>
          <a:bodyPr wrap="square">
            <a:spAutoFit/>
          </a:bodyPr>
          <a:lstStyle/>
          <a:p>
            <a:pPr algn="ctr"/>
            <a:r>
              <a:rPr lang="fr-BE" sz="2000" b="1" i="1" dirty="0"/>
              <a:t>Nos institutions oscillent face à ces nouveaux enjeux</a:t>
            </a:r>
            <a:endParaRPr lang="fr-FR" sz="2000" b="1" dirty="0"/>
          </a:p>
        </p:txBody>
      </p:sp>
      <p:sp>
        <p:nvSpPr>
          <p:cNvPr id="45" name="Ellipse 44">
            <a:extLst>
              <a:ext uri="{FF2B5EF4-FFF2-40B4-BE49-F238E27FC236}">
                <a16:creationId xmlns:a16="http://schemas.microsoft.com/office/drawing/2014/main" id="{95A1FC22-3E9F-2EB1-3CFF-3E9700253D92}"/>
              </a:ext>
            </a:extLst>
          </p:cNvPr>
          <p:cNvSpPr/>
          <p:nvPr/>
        </p:nvSpPr>
        <p:spPr>
          <a:xfrm>
            <a:off x="5401450" y="2993951"/>
            <a:ext cx="2047741" cy="1880315"/>
          </a:xfrm>
          <a:prstGeom prst="ellipse">
            <a:avLst/>
          </a:prstGeom>
          <a:solidFill>
            <a:schemeClr val="accent4">
              <a:lumMod val="60000"/>
              <a:lumOff val="40000"/>
            </a:schemeClr>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Ens</a:t>
            </a:r>
            <a:r>
              <a:rPr lang="fr-FR" dirty="0">
                <a:solidFill>
                  <a:schemeClr val="tx1"/>
                </a:solidFill>
              </a:rPr>
              <a:t>. Sup.</a:t>
            </a:r>
          </a:p>
          <a:p>
            <a:pPr algn="ctr"/>
            <a:r>
              <a:rPr lang="fr-FR" dirty="0" err="1">
                <a:solidFill>
                  <a:schemeClr val="tx1"/>
                </a:solidFill>
              </a:rPr>
              <a:t>Ens</a:t>
            </a:r>
            <a:r>
              <a:rPr lang="fr-FR" dirty="0">
                <a:solidFill>
                  <a:schemeClr val="tx1"/>
                </a:solidFill>
              </a:rPr>
              <a:t>. Ad.</a:t>
            </a:r>
          </a:p>
        </p:txBody>
      </p:sp>
      <p:sp>
        <p:nvSpPr>
          <p:cNvPr id="46" name="Ellipse 45">
            <a:extLst>
              <a:ext uri="{FF2B5EF4-FFF2-40B4-BE49-F238E27FC236}">
                <a16:creationId xmlns:a16="http://schemas.microsoft.com/office/drawing/2014/main" id="{1E4CBA1B-FAE8-EA98-5E84-6E64CFEC27B4}"/>
              </a:ext>
            </a:extLst>
          </p:cNvPr>
          <p:cNvSpPr/>
          <p:nvPr/>
        </p:nvSpPr>
        <p:spPr>
          <a:xfrm>
            <a:off x="3767984" y="241784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Massification</a:t>
            </a:r>
          </a:p>
        </p:txBody>
      </p:sp>
      <p:sp>
        <p:nvSpPr>
          <p:cNvPr id="47" name="Ellipse 46">
            <a:extLst>
              <a:ext uri="{FF2B5EF4-FFF2-40B4-BE49-F238E27FC236}">
                <a16:creationId xmlns:a16="http://schemas.microsoft.com/office/drawing/2014/main" id="{329B3931-EC25-FA7A-85C0-8DA0F42E67F1}"/>
              </a:ext>
            </a:extLst>
          </p:cNvPr>
          <p:cNvSpPr/>
          <p:nvPr/>
        </p:nvSpPr>
        <p:spPr>
          <a:xfrm>
            <a:off x="5382134" y="1548685"/>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Hétérogénéité</a:t>
            </a:r>
          </a:p>
        </p:txBody>
      </p:sp>
      <p:sp>
        <p:nvSpPr>
          <p:cNvPr id="48" name="Ellipse 47">
            <a:extLst>
              <a:ext uri="{FF2B5EF4-FFF2-40B4-BE49-F238E27FC236}">
                <a16:creationId xmlns:a16="http://schemas.microsoft.com/office/drawing/2014/main" id="{A7CF00DD-AA91-99CE-BAFC-B84B9DE0E30F}"/>
              </a:ext>
            </a:extLst>
          </p:cNvPr>
          <p:cNvSpPr/>
          <p:nvPr/>
        </p:nvSpPr>
        <p:spPr>
          <a:xfrm>
            <a:off x="7052096" y="2417842"/>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50" dirty="0" err="1">
                <a:solidFill>
                  <a:schemeClr val="tx1"/>
                </a:solidFill>
              </a:rPr>
              <a:t>Définancement</a:t>
            </a:r>
            <a:r>
              <a:rPr lang="fr-FR" sz="1450" dirty="0">
                <a:solidFill>
                  <a:schemeClr val="tx1"/>
                </a:solidFill>
              </a:rPr>
              <a:t> </a:t>
            </a:r>
          </a:p>
          <a:p>
            <a:pPr algn="ctr"/>
            <a:r>
              <a:rPr lang="fr-FR" sz="1600" dirty="0">
                <a:solidFill>
                  <a:schemeClr val="tx1"/>
                </a:solidFill>
              </a:rPr>
              <a:t>relatif</a:t>
            </a:r>
          </a:p>
        </p:txBody>
      </p:sp>
      <p:sp>
        <p:nvSpPr>
          <p:cNvPr id="49" name="Ellipse 48">
            <a:extLst>
              <a:ext uri="{FF2B5EF4-FFF2-40B4-BE49-F238E27FC236}">
                <a16:creationId xmlns:a16="http://schemas.microsoft.com/office/drawing/2014/main" id="{1C03F191-1957-0858-350B-FF6CB9F128BD}"/>
              </a:ext>
            </a:extLst>
          </p:cNvPr>
          <p:cNvSpPr>
            <a:spLocks/>
          </p:cNvSpPr>
          <p:nvPr/>
        </p:nvSpPr>
        <p:spPr>
          <a:xfrm>
            <a:off x="6406006"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a:t>
            </a:r>
            <a:r>
              <a:rPr lang="fr-FR" sz="1450" dirty="0">
                <a:solidFill>
                  <a:schemeClr val="tx1"/>
                </a:solidFill>
              </a:rPr>
              <a:t>technologiques</a:t>
            </a:r>
          </a:p>
        </p:txBody>
      </p:sp>
      <p:sp>
        <p:nvSpPr>
          <p:cNvPr id="50" name="Ellipse 49">
            <a:extLst>
              <a:ext uri="{FF2B5EF4-FFF2-40B4-BE49-F238E27FC236}">
                <a16:creationId xmlns:a16="http://schemas.microsoft.com/office/drawing/2014/main" id="{16511CC2-5EE5-F22B-D379-D11A3C114FA3}"/>
              </a:ext>
            </a:extLst>
          </p:cNvPr>
          <p:cNvSpPr>
            <a:spLocks/>
          </p:cNvSpPr>
          <p:nvPr/>
        </p:nvSpPr>
        <p:spPr>
          <a:xfrm>
            <a:off x="4358264"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pédagogiques</a:t>
            </a:r>
          </a:p>
        </p:txBody>
      </p:sp>
    </p:spTree>
    <p:extLst>
      <p:ext uri="{BB962C8B-B14F-4D97-AF65-F5344CB8AC3E}">
        <p14:creationId xmlns:p14="http://schemas.microsoft.com/office/powerpoint/2010/main" val="93991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E960A-90BE-DF77-7A51-3EA8B2EF39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31D9DC-5E68-78B3-123A-0F19C87774A2}"/>
              </a:ext>
            </a:extLst>
          </p:cNvPr>
          <p:cNvSpPr>
            <a:spLocks noGrp="1"/>
          </p:cNvSpPr>
          <p:nvPr>
            <p:ph type="title"/>
          </p:nvPr>
        </p:nvSpPr>
        <p:spPr/>
        <p:txBody>
          <a:bodyPr/>
          <a:lstStyle/>
          <a:p>
            <a:r>
              <a:rPr lang="fr-FR" dirty="0"/>
              <a:t>L’ES et EA : Vers une suroptimisation</a:t>
            </a:r>
          </a:p>
        </p:txBody>
      </p:sp>
      <p:sp>
        <p:nvSpPr>
          <p:cNvPr id="13" name="ZoneTexte 12">
            <a:extLst>
              <a:ext uri="{FF2B5EF4-FFF2-40B4-BE49-F238E27FC236}">
                <a16:creationId xmlns:a16="http://schemas.microsoft.com/office/drawing/2014/main" id="{678879E1-5A85-6DE1-E4A5-0B1586F8E909}"/>
              </a:ext>
            </a:extLst>
          </p:cNvPr>
          <p:cNvSpPr txBox="1"/>
          <p:nvPr/>
        </p:nvSpPr>
        <p:spPr>
          <a:xfrm>
            <a:off x="2342270" y="6308025"/>
            <a:ext cx="8166099" cy="400110"/>
          </a:xfrm>
          <a:prstGeom prst="rect">
            <a:avLst/>
          </a:prstGeom>
          <a:noFill/>
        </p:spPr>
        <p:txBody>
          <a:bodyPr wrap="square">
            <a:spAutoFit/>
          </a:bodyPr>
          <a:lstStyle/>
          <a:p>
            <a:pPr algn="ctr"/>
            <a:r>
              <a:rPr lang="fr-BE" sz="2000" b="1" i="1" dirty="0"/>
              <a:t>Osciller sans se rompre : la tentation du contrôle</a:t>
            </a:r>
            <a:endParaRPr lang="fr-FR" sz="2000" b="1" dirty="0"/>
          </a:p>
        </p:txBody>
      </p:sp>
      <p:sp>
        <p:nvSpPr>
          <p:cNvPr id="25" name="Ellipse 24">
            <a:extLst>
              <a:ext uri="{FF2B5EF4-FFF2-40B4-BE49-F238E27FC236}">
                <a16:creationId xmlns:a16="http://schemas.microsoft.com/office/drawing/2014/main" id="{C4AF161D-7515-C02E-BF6F-C1D34BA0296F}"/>
              </a:ext>
            </a:extLst>
          </p:cNvPr>
          <p:cNvSpPr/>
          <p:nvPr/>
        </p:nvSpPr>
        <p:spPr>
          <a:xfrm>
            <a:off x="5401450" y="2993951"/>
            <a:ext cx="2047741" cy="1880315"/>
          </a:xfrm>
          <a:prstGeom prst="ellipse">
            <a:avLst/>
          </a:prstGeom>
          <a:solidFill>
            <a:schemeClr val="accent4">
              <a:lumMod val="60000"/>
              <a:lumOff val="40000"/>
            </a:schemeClr>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Ens</a:t>
            </a:r>
            <a:r>
              <a:rPr lang="fr-FR" dirty="0">
                <a:solidFill>
                  <a:schemeClr val="tx1"/>
                </a:solidFill>
              </a:rPr>
              <a:t>. Sup.</a:t>
            </a:r>
          </a:p>
          <a:p>
            <a:pPr algn="ctr"/>
            <a:r>
              <a:rPr lang="fr-FR" dirty="0" err="1">
                <a:solidFill>
                  <a:schemeClr val="tx1"/>
                </a:solidFill>
              </a:rPr>
              <a:t>Ens</a:t>
            </a:r>
            <a:r>
              <a:rPr lang="fr-FR" dirty="0">
                <a:solidFill>
                  <a:schemeClr val="tx1"/>
                </a:solidFill>
              </a:rPr>
              <a:t>. Ad.</a:t>
            </a:r>
          </a:p>
        </p:txBody>
      </p:sp>
      <p:sp>
        <p:nvSpPr>
          <p:cNvPr id="26" name="Ellipse 25">
            <a:extLst>
              <a:ext uri="{FF2B5EF4-FFF2-40B4-BE49-F238E27FC236}">
                <a16:creationId xmlns:a16="http://schemas.microsoft.com/office/drawing/2014/main" id="{D46979C6-C769-C984-63AB-27D95C9F1A90}"/>
              </a:ext>
            </a:extLst>
          </p:cNvPr>
          <p:cNvSpPr/>
          <p:nvPr/>
        </p:nvSpPr>
        <p:spPr>
          <a:xfrm>
            <a:off x="3767984" y="241784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Massification</a:t>
            </a:r>
          </a:p>
        </p:txBody>
      </p:sp>
      <p:sp>
        <p:nvSpPr>
          <p:cNvPr id="27" name="Ellipse 26">
            <a:extLst>
              <a:ext uri="{FF2B5EF4-FFF2-40B4-BE49-F238E27FC236}">
                <a16:creationId xmlns:a16="http://schemas.microsoft.com/office/drawing/2014/main" id="{DC1ED2F5-209F-64A0-7E9F-DF45AB74131C}"/>
              </a:ext>
            </a:extLst>
          </p:cNvPr>
          <p:cNvSpPr/>
          <p:nvPr/>
        </p:nvSpPr>
        <p:spPr>
          <a:xfrm>
            <a:off x="5382134" y="1548685"/>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Hétérogénéité</a:t>
            </a:r>
          </a:p>
        </p:txBody>
      </p:sp>
      <p:sp>
        <p:nvSpPr>
          <p:cNvPr id="28" name="Ellipse 27">
            <a:extLst>
              <a:ext uri="{FF2B5EF4-FFF2-40B4-BE49-F238E27FC236}">
                <a16:creationId xmlns:a16="http://schemas.microsoft.com/office/drawing/2014/main" id="{7E99F7E0-D6F4-84C5-CABF-DBD760FFA880}"/>
              </a:ext>
            </a:extLst>
          </p:cNvPr>
          <p:cNvSpPr/>
          <p:nvPr/>
        </p:nvSpPr>
        <p:spPr>
          <a:xfrm>
            <a:off x="7052096" y="2417842"/>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50" dirty="0" err="1">
                <a:solidFill>
                  <a:schemeClr val="tx1"/>
                </a:solidFill>
              </a:rPr>
              <a:t>Définancement</a:t>
            </a:r>
            <a:r>
              <a:rPr lang="fr-FR" sz="1600" dirty="0">
                <a:solidFill>
                  <a:schemeClr val="tx1"/>
                </a:solidFill>
              </a:rPr>
              <a:t> </a:t>
            </a:r>
          </a:p>
          <a:p>
            <a:pPr algn="ctr"/>
            <a:r>
              <a:rPr lang="fr-FR" sz="1600" dirty="0">
                <a:solidFill>
                  <a:schemeClr val="tx1"/>
                </a:solidFill>
              </a:rPr>
              <a:t>relatif</a:t>
            </a:r>
          </a:p>
        </p:txBody>
      </p:sp>
      <p:sp>
        <p:nvSpPr>
          <p:cNvPr id="29" name="Ellipse 28">
            <a:extLst>
              <a:ext uri="{FF2B5EF4-FFF2-40B4-BE49-F238E27FC236}">
                <a16:creationId xmlns:a16="http://schemas.microsoft.com/office/drawing/2014/main" id="{CE01F01F-BA0C-F3EA-EF85-5559BC7F143B}"/>
              </a:ext>
            </a:extLst>
          </p:cNvPr>
          <p:cNvSpPr>
            <a:spLocks/>
          </p:cNvSpPr>
          <p:nvPr/>
        </p:nvSpPr>
        <p:spPr>
          <a:xfrm>
            <a:off x="6406006"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a:t>
            </a:r>
            <a:r>
              <a:rPr lang="fr-FR" sz="1450" dirty="0">
                <a:solidFill>
                  <a:schemeClr val="tx1"/>
                </a:solidFill>
              </a:rPr>
              <a:t>technologiques</a:t>
            </a:r>
          </a:p>
        </p:txBody>
      </p:sp>
      <p:sp>
        <p:nvSpPr>
          <p:cNvPr id="30" name="Ellipse 29">
            <a:extLst>
              <a:ext uri="{FF2B5EF4-FFF2-40B4-BE49-F238E27FC236}">
                <a16:creationId xmlns:a16="http://schemas.microsoft.com/office/drawing/2014/main" id="{79CF9D01-11CB-C076-C5AB-22F92C830FD7}"/>
              </a:ext>
            </a:extLst>
          </p:cNvPr>
          <p:cNvSpPr>
            <a:spLocks/>
          </p:cNvSpPr>
          <p:nvPr/>
        </p:nvSpPr>
        <p:spPr>
          <a:xfrm>
            <a:off x="4358264"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pédagogiques</a:t>
            </a:r>
          </a:p>
        </p:txBody>
      </p:sp>
      <p:sp>
        <p:nvSpPr>
          <p:cNvPr id="3" name="Rectangle : coins arrondis 2">
            <a:extLst>
              <a:ext uri="{FF2B5EF4-FFF2-40B4-BE49-F238E27FC236}">
                <a16:creationId xmlns:a16="http://schemas.microsoft.com/office/drawing/2014/main" id="{D76B87E9-BB0D-C335-B4C8-41F833515C6F}"/>
              </a:ext>
            </a:extLst>
          </p:cNvPr>
          <p:cNvSpPr/>
          <p:nvPr/>
        </p:nvSpPr>
        <p:spPr>
          <a:xfrm>
            <a:off x="815769" y="2145626"/>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Autonomie productiviste</a:t>
            </a:r>
          </a:p>
        </p:txBody>
      </p:sp>
      <p:sp>
        <p:nvSpPr>
          <p:cNvPr id="4" name="Rectangle : coins arrondis 3">
            <a:extLst>
              <a:ext uri="{FF2B5EF4-FFF2-40B4-BE49-F238E27FC236}">
                <a16:creationId xmlns:a16="http://schemas.microsoft.com/office/drawing/2014/main" id="{9752E5BA-4173-89EA-A919-E2B6BE2C08AC}"/>
              </a:ext>
            </a:extLst>
          </p:cNvPr>
          <p:cNvSpPr/>
          <p:nvPr/>
        </p:nvSpPr>
        <p:spPr>
          <a:xfrm>
            <a:off x="815769" y="2996295"/>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err="1"/>
              <a:t>Hypercontrôle</a:t>
            </a:r>
            <a:r>
              <a:rPr lang="fr-FR" sz="1600" dirty="0"/>
              <a:t> direct et indirect des individus</a:t>
            </a:r>
          </a:p>
        </p:txBody>
      </p:sp>
      <p:sp>
        <p:nvSpPr>
          <p:cNvPr id="5" name="Rectangle : coins arrondis 4">
            <a:extLst>
              <a:ext uri="{FF2B5EF4-FFF2-40B4-BE49-F238E27FC236}">
                <a16:creationId xmlns:a16="http://schemas.microsoft.com/office/drawing/2014/main" id="{397BE3E5-3377-BD50-5E70-CB7F724124B2}"/>
              </a:ext>
            </a:extLst>
          </p:cNvPr>
          <p:cNvSpPr/>
          <p:nvPr/>
        </p:nvSpPr>
        <p:spPr>
          <a:xfrm>
            <a:off x="815769" y="3833116"/>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Standardisation et normes</a:t>
            </a:r>
          </a:p>
        </p:txBody>
      </p:sp>
      <p:sp>
        <p:nvSpPr>
          <p:cNvPr id="6" name="Rectangle : coins arrondis 5">
            <a:extLst>
              <a:ext uri="{FF2B5EF4-FFF2-40B4-BE49-F238E27FC236}">
                <a16:creationId xmlns:a16="http://schemas.microsoft.com/office/drawing/2014/main" id="{4FD44CA5-CAB1-7FFA-4984-B86FB551CB63}"/>
              </a:ext>
            </a:extLst>
          </p:cNvPr>
          <p:cNvSpPr/>
          <p:nvPr/>
        </p:nvSpPr>
        <p:spPr>
          <a:xfrm>
            <a:off x="9970274" y="29952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dirty="0"/>
              <a:t>Dépendance aux indicateurs chiffrés </a:t>
            </a:r>
            <a:endParaRPr lang="fr-FR" sz="1600" dirty="0"/>
          </a:p>
        </p:txBody>
      </p:sp>
      <p:sp>
        <p:nvSpPr>
          <p:cNvPr id="7" name="Rectangle : coins arrondis 6">
            <a:extLst>
              <a:ext uri="{FF2B5EF4-FFF2-40B4-BE49-F238E27FC236}">
                <a16:creationId xmlns:a16="http://schemas.microsoft.com/office/drawing/2014/main" id="{2B1E408F-1C62-6826-190C-2D019EA11692}"/>
              </a:ext>
            </a:extLst>
          </p:cNvPr>
          <p:cNvSpPr/>
          <p:nvPr/>
        </p:nvSpPr>
        <p:spPr>
          <a:xfrm>
            <a:off x="9970274" y="21456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New Public Management </a:t>
            </a:r>
          </a:p>
        </p:txBody>
      </p:sp>
      <p:sp>
        <p:nvSpPr>
          <p:cNvPr id="8" name="Rectangle : coins arrondis 7">
            <a:extLst>
              <a:ext uri="{FF2B5EF4-FFF2-40B4-BE49-F238E27FC236}">
                <a16:creationId xmlns:a16="http://schemas.microsoft.com/office/drawing/2014/main" id="{45EE35D3-BE4B-0B59-3696-86B7C7EC7748}"/>
              </a:ext>
            </a:extLst>
          </p:cNvPr>
          <p:cNvSpPr/>
          <p:nvPr/>
        </p:nvSpPr>
        <p:spPr>
          <a:xfrm>
            <a:off x="9970274" y="38340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Reddition des comptes</a:t>
            </a:r>
          </a:p>
        </p:txBody>
      </p:sp>
      <p:cxnSp>
        <p:nvCxnSpPr>
          <p:cNvPr id="10" name="Connecteur droit avec flèche 9">
            <a:extLst>
              <a:ext uri="{FF2B5EF4-FFF2-40B4-BE49-F238E27FC236}">
                <a16:creationId xmlns:a16="http://schemas.microsoft.com/office/drawing/2014/main" id="{0755A6A1-5B84-6246-7653-68861C667E87}"/>
              </a:ext>
            </a:extLst>
          </p:cNvPr>
          <p:cNvCxnSpPr>
            <a:stCxn id="26" idx="2"/>
            <a:endCxn id="3" idx="3"/>
          </p:cNvCxnSpPr>
          <p:nvPr/>
        </p:nvCxnSpPr>
        <p:spPr>
          <a:xfrm flipH="1" flipV="1">
            <a:off x="2962069" y="2513926"/>
            <a:ext cx="805915" cy="84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806449BC-B0EB-6460-F226-64CAD9064CED}"/>
              </a:ext>
            </a:extLst>
          </p:cNvPr>
          <p:cNvCxnSpPr>
            <a:cxnSpLocks/>
            <a:stCxn id="26" idx="2"/>
            <a:endCxn id="4" idx="3"/>
          </p:cNvCxnSpPr>
          <p:nvPr/>
        </p:nvCxnSpPr>
        <p:spPr>
          <a:xfrm flipH="1">
            <a:off x="2962069" y="3357999"/>
            <a:ext cx="805915" cy="6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6C1A7FAD-7535-1F0D-1F11-B1C8FC51C9D1}"/>
              </a:ext>
            </a:extLst>
          </p:cNvPr>
          <p:cNvCxnSpPr>
            <a:cxnSpLocks/>
            <a:stCxn id="26" idx="2"/>
            <a:endCxn id="5" idx="3"/>
          </p:cNvCxnSpPr>
          <p:nvPr/>
        </p:nvCxnSpPr>
        <p:spPr>
          <a:xfrm flipH="1">
            <a:off x="2962069" y="3357999"/>
            <a:ext cx="805915" cy="843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BFCD9C9C-1325-B80D-8BEC-782E407D30BD}"/>
              </a:ext>
            </a:extLst>
          </p:cNvPr>
          <p:cNvCxnSpPr>
            <a:cxnSpLocks/>
            <a:stCxn id="28" idx="6"/>
            <a:endCxn id="7" idx="1"/>
          </p:cNvCxnSpPr>
          <p:nvPr/>
        </p:nvCxnSpPr>
        <p:spPr>
          <a:xfrm flipV="1">
            <a:off x="9099837" y="2513900"/>
            <a:ext cx="870437" cy="844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448BC12B-D5D1-3D63-9A1A-E26773B05D56}"/>
              </a:ext>
            </a:extLst>
          </p:cNvPr>
          <p:cNvCxnSpPr>
            <a:cxnSpLocks/>
            <a:stCxn id="28" idx="6"/>
            <a:endCxn id="6" idx="1"/>
          </p:cNvCxnSpPr>
          <p:nvPr/>
        </p:nvCxnSpPr>
        <p:spPr>
          <a:xfrm>
            <a:off x="9099837" y="3358000"/>
            <a:ext cx="870437" cy="5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a:extLst>
              <a:ext uri="{FF2B5EF4-FFF2-40B4-BE49-F238E27FC236}">
                <a16:creationId xmlns:a16="http://schemas.microsoft.com/office/drawing/2014/main" id="{A3722FA6-41F1-3283-40A3-FACE7CF082C7}"/>
              </a:ext>
            </a:extLst>
          </p:cNvPr>
          <p:cNvCxnSpPr>
            <a:cxnSpLocks/>
            <a:stCxn id="28" idx="6"/>
            <a:endCxn id="8" idx="1"/>
          </p:cNvCxnSpPr>
          <p:nvPr/>
        </p:nvCxnSpPr>
        <p:spPr>
          <a:xfrm>
            <a:off x="9099837" y="3358000"/>
            <a:ext cx="870437" cy="844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3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E2E5-7BAD-52A1-0E5A-B487021023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EA1944-B19C-BC73-D70F-6CB7D5A02459}"/>
              </a:ext>
            </a:extLst>
          </p:cNvPr>
          <p:cNvSpPr>
            <a:spLocks noGrp="1"/>
          </p:cNvSpPr>
          <p:nvPr>
            <p:ph type="title"/>
          </p:nvPr>
        </p:nvSpPr>
        <p:spPr/>
        <p:txBody>
          <a:bodyPr/>
          <a:lstStyle/>
          <a:p>
            <a:r>
              <a:rPr lang="fr-FR" dirty="0"/>
              <a:t>L’ES et EA : </a:t>
            </a:r>
            <a:br>
              <a:rPr lang="fr-FR" dirty="0"/>
            </a:br>
            <a:r>
              <a:rPr lang="fr-FR" dirty="0"/>
              <a:t>Vers une suroptimisation risquée</a:t>
            </a:r>
          </a:p>
        </p:txBody>
      </p:sp>
      <p:sp>
        <p:nvSpPr>
          <p:cNvPr id="13" name="ZoneTexte 12">
            <a:extLst>
              <a:ext uri="{FF2B5EF4-FFF2-40B4-BE49-F238E27FC236}">
                <a16:creationId xmlns:a16="http://schemas.microsoft.com/office/drawing/2014/main" id="{FFA13A03-41E3-D088-4706-E76FDEC206C7}"/>
              </a:ext>
            </a:extLst>
          </p:cNvPr>
          <p:cNvSpPr txBox="1"/>
          <p:nvPr/>
        </p:nvSpPr>
        <p:spPr>
          <a:xfrm>
            <a:off x="2342270" y="6308025"/>
            <a:ext cx="8166099" cy="400110"/>
          </a:xfrm>
          <a:prstGeom prst="rect">
            <a:avLst/>
          </a:prstGeom>
          <a:noFill/>
        </p:spPr>
        <p:txBody>
          <a:bodyPr wrap="square">
            <a:spAutoFit/>
          </a:bodyPr>
          <a:lstStyle/>
          <a:p>
            <a:pPr algn="ctr"/>
            <a:r>
              <a:rPr lang="fr-BE" sz="2000" b="1" i="1" dirty="0"/>
              <a:t>Osciller sans se rompre (à court terme en tout cas)</a:t>
            </a:r>
            <a:endParaRPr lang="fr-FR" sz="2000" b="1" dirty="0"/>
          </a:p>
        </p:txBody>
      </p:sp>
      <p:sp>
        <p:nvSpPr>
          <p:cNvPr id="25" name="Ellipse 24">
            <a:extLst>
              <a:ext uri="{FF2B5EF4-FFF2-40B4-BE49-F238E27FC236}">
                <a16:creationId xmlns:a16="http://schemas.microsoft.com/office/drawing/2014/main" id="{900FD17D-B4D4-1FF2-AC91-E43C30F3DC04}"/>
              </a:ext>
            </a:extLst>
          </p:cNvPr>
          <p:cNvSpPr/>
          <p:nvPr/>
        </p:nvSpPr>
        <p:spPr>
          <a:xfrm>
            <a:off x="5401450" y="2993951"/>
            <a:ext cx="2047741" cy="1880315"/>
          </a:xfrm>
          <a:prstGeom prst="ellipse">
            <a:avLst/>
          </a:prstGeom>
          <a:solidFill>
            <a:schemeClr val="accent4">
              <a:lumMod val="60000"/>
              <a:lumOff val="40000"/>
            </a:schemeClr>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Ens</a:t>
            </a:r>
            <a:r>
              <a:rPr lang="fr-FR" dirty="0">
                <a:solidFill>
                  <a:schemeClr val="tx1"/>
                </a:solidFill>
              </a:rPr>
              <a:t>. Sup.</a:t>
            </a:r>
          </a:p>
          <a:p>
            <a:pPr algn="ctr"/>
            <a:r>
              <a:rPr lang="fr-FR" dirty="0" err="1">
                <a:solidFill>
                  <a:schemeClr val="tx1"/>
                </a:solidFill>
              </a:rPr>
              <a:t>Ens</a:t>
            </a:r>
            <a:r>
              <a:rPr lang="fr-FR" dirty="0">
                <a:solidFill>
                  <a:schemeClr val="tx1"/>
                </a:solidFill>
              </a:rPr>
              <a:t>. Ad.</a:t>
            </a:r>
          </a:p>
        </p:txBody>
      </p:sp>
      <p:sp>
        <p:nvSpPr>
          <p:cNvPr id="26" name="Ellipse 25">
            <a:extLst>
              <a:ext uri="{FF2B5EF4-FFF2-40B4-BE49-F238E27FC236}">
                <a16:creationId xmlns:a16="http://schemas.microsoft.com/office/drawing/2014/main" id="{4290D451-CEE5-E90D-0634-1663C4942542}"/>
              </a:ext>
            </a:extLst>
          </p:cNvPr>
          <p:cNvSpPr/>
          <p:nvPr/>
        </p:nvSpPr>
        <p:spPr>
          <a:xfrm>
            <a:off x="3767984" y="241784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Massification</a:t>
            </a:r>
          </a:p>
        </p:txBody>
      </p:sp>
      <p:sp>
        <p:nvSpPr>
          <p:cNvPr id="27" name="Ellipse 26">
            <a:extLst>
              <a:ext uri="{FF2B5EF4-FFF2-40B4-BE49-F238E27FC236}">
                <a16:creationId xmlns:a16="http://schemas.microsoft.com/office/drawing/2014/main" id="{C68DF67F-3BAF-B15B-8A89-FEF052B23A49}"/>
              </a:ext>
            </a:extLst>
          </p:cNvPr>
          <p:cNvSpPr/>
          <p:nvPr/>
        </p:nvSpPr>
        <p:spPr>
          <a:xfrm>
            <a:off x="5382134" y="1548685"/>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Hétérogénéité</a:t>
            </a:r>
          </a:p>
        </p:txBody>
      </p:sp>
      <p:sp>
        <p:nvSpPr>
          <p:cNvPr id="28" name="Ellipse 27">
            <a:extLst>
              <a:ext uri="{FF2B5EF4-FFF2-40B4-BE49-F238E27FC236}">
                <a16:creationId xmlns:a16="http://schemas.microsoft.com/office/drawing/2014/main" id="{DDDECCD8-0094-D851-BB0D-C5AC75F80BED}"/>
              </a:ext>
            </a:extLst>
          </p:cNvPr>
          <p:cNvSpPr/>
          <p:nvPr/>
        </p:nvSpPr>
        <p:spPr>
          <a:xfrm>
            <a:off x="7052096" y="2417842"/>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50" dirty="0" err="1">
                <a:solidFill>
                  <a:schemeClr val="tx1"/>
                </a:solidFill>
              </a:rPr>
              <a:t>Définancement</a:t>
            </a:r>
            <a:r>
              <a:rPr lang="fr-FR" sz="1450" dirty="0">
                <a:solidFill>
                  <a:schemeClr val="tx1"/>
                </a:solidFill>
              </a:rPr>
              <a:t> </a:t>
            </a:r>
          </a:p>
          <a:p>
            <a:pPr algn="ctr"/>
            <a:r>
              <a:rPr lang="fr-FR" sz="1600" dirty="0">
                <a:solidFill>
                  <a:schemeClr val="tx1"/>
                </a:solidFill>
              </a:rPr>
              <a:t>relatif</a:t>
            </a:r>
          </a:p>
        </p:txBody>
      </p:sp>
      <p:sp>
        <p:nvSpPr>
          <p:cNvPr id="29" name="Ellipse 28">
            <a:extLst>
              <a:ext uri="{FF2B5EF4-FFF2-40B4-BE49-F238E27FC236}">
                <a16:creationId xmlns:a16="http://schemas.microsoft.com/office/drawing/2014/main" id="{FBBC9227-13FC-CF18-F03C-F6FCE890EF5F}"/>
              </a:ext>
            </a:extLst>
          </p:cNvPr>
          <p:cNvSpPr>
            <a:spLocks/>
          </p:cNvSpPr>
          <p:nvPr/>
        </p:nvSpPr>
        <p:spPr>
          <a:xfrm>
            <a:off x="6406006"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a:t>
            </a:r>
            <a:r>
              <a:rPr lang="fr-FR" sz="1450" dirty="0">
                <a:solidFill>
                  <a:schemeClr val="tx1"/>
                </a:solidFill>
              </a:rPr>
              <a:t>technologiques</a:t>
            </a:r>
          </a:p>
        </p:txBody>
      </p:sp>
      <p:sp>
        <p:nvSpPr>
          <p:cNvPr id="30" name="Ellipse 29">
            <a:extLst>
              <a:ext uri="{FF2B5EF4-FFF2-40B4-BE49-F238E27FC236}">
                <a16:creationId xmlns:a16="http://schemas.microsoft.com/office/drawing/2014/main" id="{6136105E-D03F-4A67-8138-5C3E09DBA52B}"/>
              </a:ext>
            </a:extLst>
          </p:cNvPr>
          <p:cNvSpPr>
            <a:spLocks/>
          </p:cNvSpPr>
          <p:nvPr/>
        </p:nvSpPr>
        <p:spPr>
          <a:xfrm>
            <a:off x="4358264"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pédagogiques</a:t>
            </a:r>
          </a:p>
        </p:txBody>
      </p:sp>
      <p:sp>
        <p:nvSpPr>
          <p:cNvPr id="3" name="Rectangle : coins arrondis 2">
            <a:extLst>
              <a:ext uri="{FF2B5EF4-FFF2-40B4-BE49-F238E27FC236}">
                <a16:creationId xmlns:a16="http://schemas.microsoft.com/office/drawing/2014/main" id="{603E7C02-F49E-C725-E73E-2DF5F347FC69}"/>
              </a:ext>
            </a:extLst>
          </p:cNvPr>
          <p:cNvSpPr/>
          <p:nvPr/>
        </p:nvSpPr>
        <p:spPr>
          <a:xfrm>
            <a:off x="815769" y="2145626"/>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Autonomie productiviste</a:t>
            </a:r>
          </a:p>
        </p:txBody>
      </p:sp>
      <p:sp>
        <p:nvSpPr>
          <p:cNvPr id="4" name="Rectangle : coins arrondis 3">
            <a:extLst>
              <a:ext uri="{FF2B5EF4-FFF2-40B4-BE49-F238E27FC236}">
                <a16:creationId xmlns:a16="http://schemas.microsoft.com/office/drawing/2014/main" id="{9CE42130-17BD-6723-D524-C0A65A57AE8E}"/>
              </a:ext>
            </a:extLst>
          </p:cNvPr>
          <p:cNvSpPr/>
          <p:nvPr/>
        </p:nvSpPr>
        <p:spPr>
          <a:xfrm>
            <a:off x="815769" y="2996295"/>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err="1"/>
              <a:t>Hypercontrôle</a:t>
            </a:r>
            <a:r>
              <a:rPr lang="fr-FR" sz="1600" dirty="0"/>
              <a:t> direct et indirect des individus</a:t>
            </a:r>
          </a:p>
        </p:txBody>
      </p:sp>
      <p:sp>
        <p:nvSpPr>
          <p:cNvPr id="5" name="Rectangle : coins arrondis 4">
            <a:extLst>
              <a:ext uri="{FF2B5EF4-FFF2-40B4-BE49-F238E27FC236}">
                <a16:creationId xmlns:a16="http://schemas.microsoft.com/office/drawing/2014/main" id="{68231CD3-784C-72DB-6593-B82A9D32723E}"/>
              </a:ext>
            </a:extLst>
          </p:cNvPr>
          <p:cNvSpPr/>
          <p:nvPr/>
        </p:nvSpPr>
        <p:spPr>
          <a:xfrm>
            <a:off x="815769" y="3833116"/>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Standardisation et normes</a:t>
            </a:r>
          </a:p>
        </p:txBody>
      </p:sp>
      <p:sp>
        <p:nvSpPr>
          <p:cNvPr id="6" name="Rectangle : coins arrondis 5">
            <a:extLst>
              <a:ext uri="{FF2B5EF4-FFF2-40B4-BE49-F238E27FC236}">
                <a16:creationId xmlns:a16="http://schemas.microsoft.com/office/drawing/2014/main" id="{BF5DC4A6-DA60-2AE1-C9F1-132EEA27CFE9}"/>
              </a:ext>
            </a:extLst>
          </p:cNvPr>
          <p:cNvSpPr/>
          <p:nvPr/>
        </p:nvSpPr>
        <p:spPr>
          <a:xfrm>
            <a:off x="9970274" y="29952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dirty="0"/>
              <a:t>Dépendance aux indicateurs chiffrés </a:t>
            </a:r>
            <a:endParaRPr lang="fr-FR" sz="1600" dirty="0"/>
          </a:p>
        </p:txBody>
      </p:sp>
      <p:sp>
        <p:nvSpPr>
          <p:cNvPr id="7" name="Rectangle : coins arrondis 6">
            <a:extLst>
              <a:ext uri="{FF2B5EF4-FFF2-40B4-BE49-F238E27FC236}">
                <a16:creationId xmlns:a16="http://schemas.microsoft.com/office/drawing/2014/main" id="{E35AA60F-19AE-809D-7C34-19E44ABDC4ED}"/>
              </a:ext>
            </a:extLst>
          </p:cNvPr>
          <p:cNvSpPr/>
          <p:nvPr/>
        </p:nvSpPr>
        <p:spPr>
          <a:xfrm>
            <a:off x="9970274" y="21456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New Public Management </a:t>
            </a:r>
          </a:p>
        </p:txBody>
      </p:sp>
      <p:sp>
        <p:nvSpPr>
          <p:cNvPr id="8" name="Rectangle : coins arrondis 7">
            <a:extLst>
              <a:ext uri="{FF2B5EF4-FFF2-40B4-BE49-F238E27FC236}">
                <a16:creationId xmlns:a16="http://schemas.microsoft.com/office/drawing/2014/main" id="{1F9C8D6F-FD82-37DF-F412-8A792A1FB2F7}"/>
              </a:ext>
            </a:extLst>
          </p:cNvPr>
          <p:cNvSpPr/>
          <p:nvPr/>
        </p:nvSpPr>
        <p:spPr>
          <a:xfrm>
            <a:off x="9970274" y="38340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Reddition des comptes</a:t>
            </a:r>
          </a:p>
        </p:txBody>
      </p:sp>
      <p:cxnSp>
        <p:nvCxnSpPr>
          <p:cNvPr id="10" name="Connecteur droit avec flèche 9">
            <a:extLst>
              <a:ext uri="{FF2B5EF4-FFF2-40B4-BE49-F238E27FC236}">
                <a16:creationId xmlns:a16="http://schemas.microsoft.com/office/drawing/2014/main" id="{13CAECA8-898D-CE88-4CC7-E409C40B6911}"/>
              </a:ext>
            </a:extLst>
          </p:cNvPr>
          <p:cNvCxnSpPr>
            <a:stCxn id="26" idx="2"/>
            <a:endCxn id="3" idx="3"/>
          </p:cNvCxnSpPr>
          <p:nvPr/>
        </p:nvCxnSpPr>
        <p:spPr>
          <a:xfrm flipH="1" flipV="1">
            <a:off x="2962069" y="2513926"/>
            <a:ext cx="805915" cy="84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3655DD8C-8A49-0ACB-8C78-A8506500C20F}"/>
              </a:ext>
            </a:extLst>
          </p:cNvPr>
          <p:cNvCxnSpPr>
            <a:cxnSpLocks/>
            <a:stCxn id="26" idx="2"/>
            <a:endCxn id="4" idx="3"/>
          </p:cNvCxnSpPr>
          <p:nvPr/>
        </p:nvCxnSpPr>
        <p:spPr>
          <a:xfrm flipH="1">
            <a:off x="2962069" y="3357999"/>
            <a:ext cx="805915" cy="6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3230E6E6-3FED-AA3F-C677-91AC32D8A2CC}"/>
              </a:ext>
            </a:extLst>
          </p:cNvPr>
          <p:cNvCxnSpPr>
            <a:cxnSpLocks/>
            <a:stCxn id="26" idx="2"/>
            <a:endCxn id="5" idx="3"/>
          </p:cNvCxnSpPr>
          <p:nvPr/>
        </p:nvCxnSpPr>
        <p:spPr>
          <a:xfrm flipH="1">
            <a:off x="2962069" y="3357999"/>
            <a:ext cx="805915" cy="843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81398920-B24A-8A55-F48F-CB5C94F3A692}"/>
              </a:ext>
            </a:extLst>
          </p:cNvPr>
          <p:cNvCxnSpPr>
            <a:cxnSpLocks/>
            <a:stCxn id="28" idx="6"/>
            <a:endCxn id="7" idx="1"/>
          </p:cNvCxnSpPr>
          <p:nvPr/>
        </p:nvCxnSpPr>
        <p:spPr>
          <a:xfrm flipV="1">
            <a:off x="9099837" y="2513900"/>
            <a:ext cx="870437" cy="844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2D632EA9-7AFC-E59B-F457-E95945B548B3}"/>
              </a:ext>
            </a:extLst>
          </p:cNvPr>
          <p:cNvCxnSpPr>
            <a:cxnSpLocks/>
            <a:stCxn id="28" idx="6"/>
            <a:endCxn id="6" idx="1"/>
          </p:cNvCxnSpPr>
          <p:nvPr/>
        </p:nvCxnSpPr>
        <p:spPr>
          <a:xfrm>
            <a:off x="9099837" y="3358000"/>
            <a:ext cx="870437" cy="5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a:extLst>
              <a:ext uri="{FF2B5EF4-FFF2-40B4-BE49-F238E27FC236}">
                <a16:creationId xmlns:a16="http://schemas.microsoft.com/office/drawing/2014/main" id="{E1C2CF57-BBBD-F6F8-B412-EE7BD6A2E1BB}"/>
              </a:ext>
            </a:extLst>
          </p:cNvPr>
          <p:cNvCxnSpPr>
            <a:cxnSpLocks/>
            <a:stCxn id="28" idx="6"/>
            <a:endCxn id="8" idx="1"/>
          </p:cNvCxnSpPr>
          <p:nvPr/>
        </p:nvCxnSpPr>
        <p:spPr>
          <a:xfrm>
            <a:off x="9099837" y="3358000"/>
            <a:ext cx="870437" cy="844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BB0A2E9D-4F53-C291-B502-3E1EE76EDEE5}"/>
              </a:ext>
            </a:extLst>
          </p:cNvPr>
          <p:cNvSpPr/>
          <p:nvPr/>
        </p:nvSpPr>
        <p:spPr>
          <a:xfrm>
            <a:off x="8610418" y="5099928"/>
            <a:ext cx="2734146" cy="72363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t>La loi </a:t>
            </a:r>
            <a:r>
              <a:rPr lang="fr-FR" sz="1600" b="1" i="1" dirty="0" err="1"/>
              <a:t>Goodhart</a:t>
            </a:r>
            <a:r>
              <a:rPr lang="fr-FR" sz="1600" b="1" dirty="0"/>
              <a:t>, ou quand la mesure détruit ce qu’elle se propose de mesurer</a:t>
            </a:r>
          </a:p>
        </p:txBody>
      </p:sp>
      <p:sp>
        <p:nvSpPr>
          <p:cNvPr id="17" name="Rectangle 16">
            <a:extLst>
              <a:ext uri="{FF2B5EF4-FFF2-40B4-BE49-F238E27FC236}">
                <a16:creationId xmlns:a16="http://schemas.microsoft.com/office/drawing/2014/main" id="{F1832013-3F47-5C91-D3E7-A21E5A28FC4D}"/>
              </a:ext>
            </a:extLst>
          </p:cNvPr>
          <p:cNvSpPr/>
          <p:nvPr/>
        </p:nvSpPr>
        <p:spPr>
          <a:xfrm>
            <a:off x="1345359" y="5102904"/>
            <a:ext cx="2883599" cy="72363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t>La performativité : quand les chiffres produisent la réalité qu’ils prétendent décrire</a:t>
            </a:r>
          </a:p>
        </p:txBody>
      </p:sp>
    </p:spTree>
    <p:extLst>
      <p:ext uri="{BB962C8B-B14F-4D97-AF65-F5344CB8AC3E}">
        <p14:creationId xmlns:p14="http://schemas.microsoft.com/office/powerpoint/2010/main" val="251790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0F04-1BA7-8972-9B19-39E899AFEE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4E94E8-634F-A94C-AF46-C2AAF65DC5FC}"/>
              </a:ext>
            </a:extLst>
          </p:cNvPr>
          <p:cNvSpPr>
            <a:spLocks noGrp="1"/>
          </p:cNvSpPr>
          <p:nvPr>
            <p:ph type="title"/>
          </p:nvPr>
        </p:nvSpPr>
        <p:spPr/>
        <p:txBody>
          <a:bodyPr>
            <a:noAutofit/>
          </a:bodyPr>
          <a:lstStyle/>
          <a:p>
            <a:r>
              <a:rPr lang="fr-FR" sz="3200" dirty="0"/>
              <a:t>L’ES et EA : Les outils de stabilité deviennent </a:t>
            </a:r>
            <a:br>
              <a:rPr lang="fr-FR" sz="3200" dirty="0"/>
            </a:br>
            <a:r>
              <a:rPr lang="fr-FR" sz="3200" dirty="0"/>
              <a:t>des facteurs de fragilité</a:t>
            </a:r>
          </a:p>
        </p:txBody>
      </p:sp>
      <p:sp>
        <p:nvSpPr>
          <p:cNvPr id="25" name="Ellipse 24">
            <a:extLst>
              <a:ext uri="{FF2B5EF4-FFF2-40B4-BE49-F238E27FC236}">
                <a16:creationId xmlns:a16="http://schemas.microsoft.com/office/drawing/2014/main" id="{D2C30704-49FF-3F92-6058-B8B21C265E90}"/>
              </a:ext>
            </a:extLst>
          </p:cNvPr>
          <p:cNvSpPr/>
          <p:nvPr/>
        </p:nvSpPr>
        <p:spPr>
          <a:xfrm>
            <a:off x="5401450" y="2993951"/>
            <a:ext cx="2047741" cy="1880315"/>
          </a:xfrm>
          <a:prstGeom prst="ellipse">
            <a:avLst/>
          </a:prstGeom>
          <a:solidFill>
            <a:schemeClr val="accent4">
              <a:lumMod val="60000"/>
              <a:lumOff val="40000"/>
            </a:schemeClr>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Ens</a:t>
            </a:r>
            <a:r>
              <a:rPr lang="fr-FR" dirty="0">
                <a:solidFill>
                  <a:schemeClr val="tx1"/>
                </a:solidFill>
              </a:rPr>
              <a:t>. Sup.</a:t>
            </a:r>
          </a:p>
          <a:p>
            <a:pPr algn="ctr"/>
            <a:r>
              <a:rPr lang="fr-FR" dirty="0" err="1">
                <a:solidFill>
                  <a:schemeClr val="tx1"/>
                </a:solidFill>
              </a:rPr>
              <a:t>Ens</a:t>
            </a:r>
            <a:r>
              <a:rPr lang="fr-FR" dirty="0">
                <a:solidFill>
                  <a:schemeClr val="tx1"/>
                </a:solidFill>
              </a:rPr>
              <a:t>. Ad.</a:t>
            </a:r>
          </a:p>
        </p:txBody>
      </p:sp>
      <p:sp>
        <p:nvSpPr>
          <p:cNvPr id="26" name="Ellipse 25">
            <a:extLst>
              <a:ext uri="{FF2B5EF4-FFF2-40B4-BE49-F238E27FC236}">
                <a16:creationId xmlns:a16="http://schemas.microsoft.com/office/drawing/2014/main" id="{D981FB15-998C-A40F-C273-21D3F9EC7F53}"/>
              </a:ext>
            </a:extLst>
          </p:cNvPr>
          <p:cNvSpPr/>
          <p:nvPr/>
        </p:nvSpPr>
        <p:spPr>
          <a:xfrm>
            <a:off x="3767984" y="241784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Massification</a:t>
            </a:r>
          </a:p>
        </p:txBody>
      </p:sp>
      <p:sp>
        <p:nvSpPr>
          <p:cNvPr id="27" name="Ellipse 26">
            <a:extLst>
              <a:ext uri="{FF2B5EF4-FFF2-40B4-BE49-F238E27FC236}">
                <a16:creationId xmlns:a16="http://schemas.microsoft.com/office/drawing/2014/main" id="{843FB406-D283-35A1-FB2C-809BD09C980D}"/>
              </a:ext>
            </a:extLst>
          </p:cNvPr>
          <p:cNvSpPr/>
          <p:nvPr/>
        </p:nvSpPr>
        <p:spPr>
          <a:xfrm>
            <a:off x="5382134" y="1548685"/>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Hétérogénéité</a:t>
            </a:r>
          </a:p>
        </p:txBody>
      </p:sp>
      <p:sp>
        <p:nvSpPr>
          <p:cNvPr id="28" name="Ellipse 27">
            <a:extLst>
              <a:ext uri="{FF2B5EF4-FFF2-40B4-BE49-F238E27FC236}">
                <a16:creationId xmlns:a16="http://schemas.microsoft.com/office/drawing/2014/main" id="{A1F4C0FC-1B0E-29FB-E43A-185A71BE9E0E}"/>
              </a:ext>
            </a:extLst>
          </p:cNvPr>
          <p:cNvSpPr/>
          <p:nvPr/>
        </p:nvSpPr>
        <p:spPr>
          <a:xfrm>
            <a:off x="7052096" y="2417842"/>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50" dirty="0" err="1">
                <a:solidFill>
                  <a:schemeClr val="tx1"/>
                </a:solidFill>
              </a:rPr>
              <a:t>Définancement</a:t>
            </a:r>
            <a:r>
              <a:rPr lang="fr-FR" sz="1600" dirty="0">
                <a:solidFill>
                  <a:schemeClr val="tx1"/>
                </a:solidFill>
              </a:rPr>
              <a:t> </a:t>
            </a:r>
          </a:p>
          <a:p>
            <a:pPr algn="ctr"/>
            <a:r>
              <a:rPr lang="fr-FR" sz="1600" dirty="0">
                <a:solidFill>
                  <a:schemeClr val="tx1"/>
                </a:solidFill>
              </a:rPr>
              <a:t>relatif</a:t>
            </a:r>
          </a:p>
        </p:txBody>
      </p:sp>
      <p:sp>
        <p:nvSpPr>
          <p:cNvPr id="29" name="Ellipse 28">
            <a:extLst>
              <a:ext uri="{FF2B5EF4-FFF2-40B4-BE49-F238E27FC236}">
                <a16:creationId xmlns:a16="http://schemas.microsoft.com/office/drawing/2014/main" id="{B908CF93-B00A-18BC-093C-5665E658E096}"/>
              </a:ext>
            </a:extLst>
          </p:cNvPr>
          <p:cNvSpPr>
            <a:spLocks/>
          </p:cNvSpPr>
          <p:nvPr/>
        </p:nvSpPr>
        <p:spPr>
          <a:xfrm>
            <a:off x="6406006"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a:t>
            </a:r>
            <a:r>
              <a:rPr lang="fr-FR" sz="1450" dirty="0">
                <a:solidFill>
                  <a:schemeClr val="tx1"/>
                </a:solidFill>
              </a:rPr>
              <a:t>technologiques</a:t>
            </a:r>
          </a:p>
        </p:txBody>
      </p:sp>
      <p:sp>
        <p:nvSpPr>
          <p:cNvPr id="30" name="Ellipse 29">
            <a:extLst>
              <a:ext uri="{FF2B5EF4-FFF2-40B4-BE49-F238E27FC236}">
                <a16:creationId xmlns:a16="http://schemas.microsoft.com/office/drawing/2014/main" id="{C071167D-D457-28C9-7B25-34052E52428B}"/>
              </a:ext>
            </a:extLst>
          </p:cNvPr>
          <p:cNvSpPr>
            <a:spLocks/>
          </p:cNvSpPr>
          <p:nvPr/>
        </p:nvSpPr>
        <p:spPr>
          <a:xfrm>
            <a:off x="4358264" y="4156151"/>
            <a:ext cx="2047741" cy="1880315"/>
          </a:xfrm>
          <a:prstGeom prst="ellipse">
            <a:avLst/>
          </a:prstGeom>
          <a:solidFill>
            <a:srgbClr val="C9E8E3"/>
          </a:solidFill>
          <a:ln>
            <a:solidFill>
              <a:srgbClr val="9BD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Injonctions pédagogiques</a:t>
            </a:r>
          </a:p>
        </p:txBody>
      </p:sp>
      <p:sp>
        <p:nvSpPr>
          <p:cNvPr id="3" name="Rectangle : coins arrondis 2">
            <a:extLst>
              <a:ext uri="{FF2B5EF4-FFF2-40B4-BE49-F238E27FC236}">
                <a16:creationId xmlns:a16="http://schemas.microsoft.com/office/drawing/2014/main" id="{1FC32639-C68E-EC33-7EC5-FD628716B47E}"/>
              </a:ext>
            </a:extLst>
          </p:cNvPr>
          <p:cNvSpPr/>
          <p:nvPr/>
        </p:nvSpPr>
        <p:spPr>
          <a:xfrm>
            <a:off x="815769" y="2145626"/>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Autonomie productiviste</a:t>
            </a:r>
          </a:p>
        </p:txBody>
      </p:sp>
      <p:sp>
        <p:nvSpPr>
          <p:cNvPr id="4" name="Rectangle : coins arrondis 3">
            <a:extLst>
              <a:ext uri="{FF2B5EF4-FFF2-40B4-BE49-F238E27FC236}">
                <a16:creationId xmlns:a16="http://schemas.microsoft.com/office/drawing/2014/main" id="{C83EAE01-D236-0A49-B6A0-6B43F9DC3006}"/>
              </a:ext>
            </a:extLst>
          </p:cNvPr>
          <p:cNvSpPr/>
          <p:nvPr/>
        </p:nvSpPr>
        <p:spPr>
          <a:xfrm>
            <a:off x="815769" y="2996295"/>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Hyper-</a:t>
            </a:r>
            <a:r>
              <a:rPr lang="fr-FR" sz="1600" dirty="0" err="1"/>
              <a:t>controle</a:t>
            </a:r>
            <a:r>
              <a:rPr lang="fr-FR" sz="1600" dirty="0"/>
              <a:t> direct et indirect</a:t>
            </a:r>
          </a:p>
        </p:txBody>
      </p:sp>
      <p:sp>
        <p:nvSpPr>
          <p:cNvPr id="5" name="Rectangle : coins arrondis 4">
            <a:extLst>
              <a:ext uri="{FF2B5EF4-FFF2-40B4-BE49-F238E27FC236}">
                <a16:creationId xmlns:a16="http://schemas.microsoft.com/office/drawing/2014/main" id="{326548FE-38E3-A8DF-2CC7-57A6D3E471E0}"/>
              </a:ext>
            </a:extLst>
          </p:cNvPr>
          <p:cNvSpPr/>
          <p:nvPr/>
        </p:nvSpPr>
        <p:spPr>
          <a:xfrm>
            <a:off x="815769" y="3833116"/>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Standardisation</a:t>
            </a:r>
          </a:p>
        </p:txBody>
      </p:sp>
      <p:sp>
        <p:nvSpPr>
          <p:cNvPr id="6" name="Rectangle : coins arrondis 5">
            <a:extLst>
              <a:ext uri="{FF2B5EF4-FFF2-40B4-BE49-F238E27FC236}">
                <a16:creationId xmlns:a16="http://schemas.microsoft.com/office/drawing/2014/main" id="{273C340F-EFF2-EA17-1FC3-348634D16551}"/>
              </a:ext>
            </a:extLst>
          </p:cNvPr>
          <p:cNvSpPr/>
          <p:nvPr/>
        </p:nvSpPr>
        <p:spPr>
          <a:xfrm>
            <a:off x="9970274" y="29952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dirty="0"/>
              <a:t>Dépendance aux indicateurs chiffrés </a:t>
            </a:r>
            <a:endParaRPr lang="fr-FR" sz="1600" dirty="0"/>
          </a:p>
        </p:txBody>
      </p:sp>
      <p:sp>
        <p:nvSpPr>
          <p:cNvPr id="7" name="Rectangle : coins arrondis 6">
            <a:extLst>
              <a:ext uri="{FF2B5EF4-FFF2-40B4-BE49-F238E27FC236}">
                <a16:creationId xmlns:a16="http://schemas.microsoft.com/office/drawing/2014/main" id="{DCA6F2F9-1936-9506-4AB2-C31F367D4A73}"/>
              </a:ext>
            </a:extLst>
          </p:cNvPr>
          <p:cNvSpPr/>
          <p:nvPr/>
        </p:nvSpPr>
        <p:spPr>
          <a:xfrm>
            <a:off x="9970274" y="21456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New Public Management </a:t>
            </a:r>
          </a:p>
        </p:txBody>
      </p:sp>
      <p:sp>
        <p:nvSpPr>
          <p:cNvPr id="8" name="Rectangle : coins arrondis 7">
            <a:extLst>
              <a:ext uri="{FF2B5EF4-FFF2-40B4-BE49-F238E27FC236}">
                <a16:creationId xmlns:a16="http://schemas.microsoft.com/office/drawing/2014/main" id="{29A5230E-59E5-0FB6-199B-3C6092931CD1}"/>
              </a:ext>
            </a:extLst>
          </p:cNvPr>
          <p:cNvSpPr/>
          <p:nvPr/>
        </p:nvSpPr>
        <p:spPr>
          <a:xfrm>
            <a:off x="9970274" y="3834000"/>
            <a:ext cx="2146300" cy="736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Reddition des comptes</a:t>
            </a:r>
          </a:p>
        </p:txBody>
      </p:sp>
      <p:cxnSp>
        <p:nvCxnSpPr>
          <p:cNvPr id="10" name="Connecteur droit avec flèche 9">
            <a:extLst>
              <a:ext uri="{FF2B5EF4-FFF2-40B4-BE49-F238E27FC236}">
                <a16:creationId xmlns:a16="http://schemas.microsoft.com/office/drawing/2014/main" id="{3ED1AD76-AE9E-5655-FD35-7DBD2DB6FDFB}"/>
              </a:ext>
            </a:extLst>
          </p:cNvPr>
          <p:cNvCxnSpPr>
            <a:stCxn id="26" idx="2"/>
            <a:endCxn id="3" idx="3"/>
          </p:cNvCxnSpPr>
          <p:nvPr/>
        </p:nvCxnSpPr>
        <p:spPr>
          <a:xfrm flipH="1" flipV="1">
            <a:off x="2962069" y="2513926"/>
            <a:ext cx="805915" cy="84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4C2E46A3-CAC2-870A-936E-814C8EAC88D8}"/>
              </a:ext>
            </a:extLst>
          </p:cNvPr>
          <p:cNvCxnSpPr>
            <a:cxnSpLocks/>
            <a:stCxn id="26" idx="2"/>
            <a:endCxn id="4" idx="3"/>
          </p:cNvCxnSpPr>
          <p:nvPr/>
        </p:nvCxnSpPr>
        <p:spPr>
          <a:xfrm flipH="1">
            <a:off x="2962069" y="3357999"/>
            <a:ext cx="805915" cy="6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EC50C35A-BC7E-C48D-505F-DF786EF81336}"/>
              </a:ext>
            </a:extLst>
          </p:cNvPr>
          <p:cNvCxnSpPr>
            <a:cxnSpLocks/>
            <a:stCxn id="26" idx="2"/>
            <a:endCxn id="5" idx="3"/>
          </p:cNvCxnSpPr>
          <p:nvPr/>
        </p:nvCxnSpPr>
        <p:spPr>
          <a:xfrm flipH="1">
            <a:off x="2962069" y="3357999"/>
            <a:ext cx="805915" cy="843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1670D5B1-A74A-888B-468F-88C3F44E00E3}"/>
              </a:ext>
            </a:extLst>
          </p:cNvPr>
          <p:cNvCxnSpPr>
            <a:cxnSpLocks/>
            <a:stCxn id="28" idx="6"/>
            <a:endCxn id="7" idx="1"/>
          </p:cNvCxnSpPr>
          <p:nvPr/>
        </p:nvCxnSpPr>
        <p:spPr>
          <a:xfrm flipV="1">
            <a:off x="9099837" y="2513900"/>
            <a:ext cx="870437" cy="844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E251D037-8111-30E6-E14A-063415B8AF7C}"/>
              </a:ext>
            </a:extLst>
          </p:cNvPr>
          <p:cNvCxnSpPr>
            <a:cxnSpLocks/>
            <a:stCxn id="28" idx="6"/>
            <a:endCxn id="6" idx="1"/>
          </p:cNvCxnSpPr>
          <p:nvPr/>
        </p:nvCxnSpPr>
        <p:spPr>
          <a:xfrm>
            <a:off x="9099837" y="3358000"/>
            <a:ext cx="870437" cy="5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a:extLst>
              <a:ext uri="{FF2B5EF4-FFF2-40B4-BE49-F238E27FC236}">
                <a16:creationId xmlns:a16="http://schemas.microsoft.com/office/drawing/2014/main" id="{D54EDF90-77C1-FC23-BBA8-3F0E3DCFDA73}"/>
              </a:ext>
            </a:extLst>
          </p:cNvPr>
          <p:cNvCxnSpPr>
            <a:cxnSpLocks/>
            <a:stCxn id="28" idx="6"/>
            <a:endCxn id="8" idx="1"/>
          </p:cNvCxnSpPr>
          <p:nvPr/>
        </p:nvCxnSpPr>
        <p:spPr>
          <a:xfrm>
            <a:off x="9099837" y="3358000"/>
            <a:ext cx="870437" cy="844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36AFA318-5116-0470-FC07-98A1FAAF6164}"/>
              </a:ext>
            </a:extLst>
          </p:cNvPr>
          <p:cNvSpPr>
            <a:spLocks/>
          </p:cNvSpPr>
          <p:nvPr/>
        </p:nvSpPr>
        <p:spPr>
          <a:xfrm>
            <a:off x="3788226" y="3214773"/>
            <a:ext cx="2047741" cy="1880315"/>
          </a:xfrm>
          <a:prstGeom prst="ellipse">
            <a:avLst/>
          </a:prstGeom>
          <a:solidFill>
            <a:srgbClr val="9BD7D0"/>
          </a:solidFill>
          <a:ln>
            <a:solidFill>
              <a:srgbClr val="C9E8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Incertitudes politiques et décrétales</a:t>
            </a:r>
          </a:p>
        </p:txBody>
      </p:sp>
      <p:sp>
        <p:nvSpPr>
          <p:cNvPr id="12" name="Ellipse 11">
            <a:extLst>
              <a:ext uri="{FF2B5EF4-FFF2-40B4-BE49-F238E27FC236}">
                <a16:creationId xmlns:a16="http://schemas.microsoft.com/office/drawing/2014/main" id="{56B5B3D3-EFAD-DB01-7FF9-F38F10E69BC3}"/>
              </a:ext>
            </a:extLst>
          </p:cNvPr>
          <p:cNvSpPr>
            <a:spLocks/>
          </p:cNvSpPr>
          <p:nvPr/>
        </p:nvSpPr>
        <p:spPr>
          <a:xfrm>
            <a:off x="6965628" y="3166593"/>
            <a:ext cx="2047741" cy="1880315"/>
          </a:xfrm>
          <a:prstGeom prst="ellipse">
            <a:avLst/>
          </a:prstGeom>
          <a:solidFill>
            <a:srgbClr val="9BD7D0"/>
          </a:solidFill>
          <a:ln>
            <a:solidFill>
              <a:srgbClr val="C9E8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Incertitudes géopolitiques</a:t>
            </a:r>
          </a:p>
        </p:txBody>
      </p:sp>
      <p:sp>
        <p:nvSpPr>
          <p:cNvPr id="14" name="Ellipse 13">
            <a:extLst>
              <a:ext uri="{FF2B5EF4-FFF2-40B4-BE49-F238E27FC236}">
                <a16:creationId xmlns:a16="http://schemas.microsoft.com/office/drawing/2014/main" id="{30720466-3B12-4201-98B3-16CF0844783A}"/>
              </a:ext>
            </a:extLst>
          </p:cNvPr>
          <p:cNvSpPr>
            <a:spLocks/>
          </p:cNvSpPr>
          <p:nvPr/>
        </p:nvSpPr>
        <p:spPr>
          <a:xfrm>
            <a:off x="6182934" y="1831560"/>
            <a:ext cx="2047741" cy="1880315"/>
          </a:xfrm>
          <a:prstGeom prst="ellipse">
            <a:avLst/>
          </a:prstGeom>
          <a:solidFill>
            <a:srgbClr val="9BD7D0"/>
          </a:solidFill>
          <a:ln>
            <a:solidFill>
              <a:srgbClr val="C9E8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Incertitudes sociétales</a:t>
            </a:r>
          </a:p>
        </p:txBody>
      </p:sp>
      <p:sp>
        <p:nvSpPr>
          <p:cNvPr id="16" name="Ellipse 15">
            <a:extLst>
              <a:ext uri="{FF2B5EF4-FFF2-40B4-BE49-F238E27FC236}">
                <a16:creationId xmlns:a16="http://schemas.microsoft.com/office/drawing/2014/main" id="{E74790A5-28E5-A821-0220-606F0E98A4A1}"/>
              </a:ext>
            </a:extLst>
          </p:cNvPr>
          <p:cNvSpPr>
            <a:spLocks/>
          </p:cNvSpPr>
          <p:nvPr/>
        </p:nvSpPr>
        <p:spPr>
          <a:xfrm>
            <a:off x="4458239" y="1882173"/>
            <a:ext cx="2047741" cy="1880315"/>
          </a:xfrm>
          <a:prstGeom prst="ellipse">
            <a:avLst/>
          </a:prstGeom>
          <a:solidFill>
            <a:srgbClr val="9BD7D0"/>
          </a:solidFill>
          <a:ln>
            <a:solidFill>
              <a:srgbClr val="C9E8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Incertitudes</a:t>
            </a:r>
          </a:p>
          <a:p>
            <a:pPr algn="ctr"/>
            <a:r>
              <a:rPr lang="fr-FR" sz="1600" dirty="0">
                <a:solidFill>
                  <a:schemeClr val="tx1"/>
                </a:solidFill>
              </a:rPr>
              <a:t>écologiques et sanitaires</a:t>
            </a:r>
          </a:p>
        </p:txBody>
      </p:sp>
      <p:sp>
        <p:nvSpPr>
          <p:cNvPr id="17" name="Ellipse 16">
            <a:extLst>
              <a:ext uri="{FF2B5EF4-FFF2-40B4-BE49-F238E27FC236}">
                <a16:creationId xmlns:a16="http://schemas.microsoft.com/office/drawing/2014/main" id="{3358CCE0-6F14-63E7-8EBD-6D93CA5191A0}"/>
              </a:ext>
            </a:extLst>
          </p:cNvPr>
          <p:cNvSpPr>
            <a:spLocks/>
          </p:cNvSpPr>
          <p:nvPr/>
        </p:nvSpPr>
        <p:spPr>
          <a:xfrm>
            <a:off x="5383582" y="4249699"/>
            <a:ext cx="2047741" cy="1880315"/>
          </a:xfrm>
          <a:prstGeom prst="ellipse">
            <a:avLst/>
          </a:prstGeom>
          <a:solidFill>
            <a:srgbClr val="9BD7D0"/>
          </a:solidFill>
          <a:ln>
            <a:solidFill>
              <a:srgbClr val="C9E8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Incertitudes numériques</a:t>
            </a:r>
          </a:p>
        </p:txBody>
      </p:sp>
      <p:sp>
        <p:nvSpPr>
          <p:cNvPr id="18" name="Rectangle 17">
            <a:extLst>
              <a:ext uri="{FF2B5EF4-FFF2-40B4-BE49-F238E27FC236}">
                <a16:creationId xmlns:a16="http://schemas.microsoft.com/office/drawing/2014/main" id="{8222C26D-B4E4-1D06-CBE2-2F61A3CA17BA}"/>
              </a:ext>
            </a:extLst>
          </p:cNvPr>
          <p:cNvSpPr/>
          <p:nvPr/>
        </p:nvSpPr>
        <p:spPr>
          <a:xfrm>
            <a:off x="9559485" y="1690688"/>
            <a:ext cx="2557089" cy="326155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Toute évolution ne nait que des fragilités.</a:t>
            </a:r>
          </a:p>
          <a:p>
            <a:pPr algn="ctr"/>
            <a:r>
              <a:rPr lang="fr-FR" b="1" dirty="0"/>
              <a:t> (Michel Serres)</a:t>
            </a:r>
          </a:p>
          <a:p>
            <a:pPr algn="ctr"/>
            <a:endParaRPr lang="fr-FR" b="1" dirty="0"/>
          </a:p>
          <a:p>
            <a:pPr algn="ctr"/>
            <a:r>
              <a:rPr lang="fr-BE" b="1" dirty="0"/>
              <a:t>Les innovations sociales naissent toujours des minorités actives. </a:t>
            </a:r>
          </a:p>
          <a:p>
            <a:pPr algn="ctr"/>
            <a:r>
              <a:rPr lang="fr-BE" b="1" dirty="0"/>
              <a:t>(Serge Moscovici)</a:t>
            </a:r>
            <a:endParaRPr lang="fr-FR" b="1" dirty="0"/>
          </a:p>
        </p:txBody>
      </p:sp>
      <p:sp>
        <p:nvSpPr>
          <p:cNvPr id="19" name="Rectangle 18">
            <a:extLst>
              <a:ext uri="{FF2B5EF4-FFF2-40B4-BE49-F238E27FC236}">
                <a16:creationId xmlns:a16="http://schemas.microsoft.com/office/drawing/2014/main" id="{10DB622A-C94C-5252-3480-CBF25B67C35D}"/>
              </a:ext>
            </a:extLst>
          </p:cNvPr>
          <p:cNvSpPr/>
          <p:nvPr/>
        </p:nvSpPr>
        <p:spPr>
          <a:xfrm>
            <a:off x="708388" y="1690688"/>
            <a:ext cx="2557089" cy="326155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b="1" dirty="0"/>
              <a:t>L’activité, c’est ce que le sujet met entre lui et la tâche prescrite pour qu’elle puisse être réalisée. </a:t>
            </a:r>
          </a:p>
          <a:p>
            <a:pPr algn="ctr"/>
            <a:r>
              <a:rPr lang="fr-BE" sz="1600" b="1" dirty="0"/>
              <a:t>(Jean Leplat)</a:t>
            </a:r>
          </a:p>
          <a:p>
            <a:pPr algn="ctr"/>
            <a:endParaRPr lang="fr-BE" sz="1600" b="1" dirty="0"/>
          </a:p>
          <a:p>
            <a:pPr algn="ctr"/>
            <a:r>
              <a:rPr lang="fr-BE" sz="1600" b="1" dirty="0"/>
              <a:t>Le progrès ne naît pas de la perfection des organisations, mais de leurs défaillances.</a:t>
            </a:r>
            <a:br>
              <a:rPr lang="fr-BE" sz="1600" b="1" dirty="0"/>
            </a:br>
            <a:r>
              <a:rPr lang="fr-BE" sz="1600" b="1" dirty="0"/>
              <a:t>(Albert Hirschman)</a:t>
            </a:r>
            <a:endParaRPr lang="fr-FR" sz="1600" b="1" dirty="0"/>
          </a:p>
        </p:txBody>
      </p:sp>
      <p:sp>
        <p:nvSpPr>
          <p:cNvPr id="20" name="Rectangle 19">
            <a:extLst>
              <a:ext uri="{FF2B5EF4-FFF2-40B4-BE49-F238E27FC236}">
                <a16:creationId xmlns:a16="http://schemas.microsoft.com/office/drawing/2014/main" id="{03836BCD-101C-FADB-00DE-EFF3FAD4C634}"/>
              </a:ext>
            </a:extLst>
          </p:cNvPr>
          <p:cNvSpPr/>
          <p:nvPr/>
        </p:nvSpPr>
        <p:spPr>
          <a:xfrm>
            <a:off x="2328211" y="6130014"/>
            <a:ext cx="8155586" cy="72798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À l’image de ce qui caractérise le vivant, trop de canalisation empêche toute évolution (p. 93). </a:t>
            </a:r>
          </a:p>
          <a:p>
            <a:pPr algn="ctr"/>
            <a:r>
              <a:rPr lang="fr-FR" sz="1400" b="1" dirty="0"/>
              <a:t>En temps de crise, le vivant ne devient pas plus efficace, plus efficient ou plus performant : il se diversifie (p.11). (Olivier </a:t>
            </a:r>
            <a:r>
              <a:rPr lang="fr-FR" sz="1400" b="1" dirty="0" err="1"/>
              <a:t>Hamant</a:t>
            </a:r>
            <a:r>
              <a:rPr lang="fr-FR" sz="1400" b="1" dirty="0"/>
              <a:t> et al. 2025)</a:t>
            </a:r>
          </a:p>
        </p:txBody>
      </p:sp>
    </p:spTree>
    <p:extLst>
      <p:ext uri="{BB962C8B-B14F-4D97-AF65-F5344CB8AC3E}">
        <p14:creationId xmlns:p14="http://schemas.microsoft.com/office/powerpoint/2010/main" val="7790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08333E-6 3.33333E-6 L 0.3681 0.19236 " pathEditMode="relative" rAng="0" ptsTypes="AA">
                                      <p:cBhvr>
                                        <p:cTn id="26" dur="2000" fill="hold"/>
                                        <p:tgtEl>
                                          <p:spTgt spid="3"/>
                                        </p:tgtEl>
                                        <p:attrNameLst>
                                          <p:attrName>ppt_x</p:attrName>
                                          <p:attrName>ppt_y</p:attrName>
                                        </p:attrNameLst>
                                      </p:cBhvr>
                                      <p:rCtr x="18398" y="9606"/>
                                    </p:animMotion>
                                  </p:childTnLst>
                                </p:cTn>
                              </p:par>
                              <p:par>
                                <p:cTn id="27" presetID="42" presetClass="path" presetSubtype="0" accel="50000" decel="50000" fill="hold" grpId="0" nodeType="withEffect">
                                  <p:stCondLst>
                                    <p:cond delay="0"/>
                                  </p:stCondLst>
                                  <p:childTnLst>
                                    <p:animMotion origin="layout" path="M 2.08333E-6 7.40741E-7 L 0.3664 0.06852 " pathEditMode="relative" rAng="0" ptsTypes="AA">
                                      <p:cBhvr>
                                        <p:cTn id="28" dur="2000" fill="hold"/>
                                        <p:tgtEl>
                                          <p:spTgt spid="4"/>
                                        </p:tgtEl>
                                        <p:attrNameLst>
                                          <p:attrName>ppt_x</p:attrName>
                                          <p:attrName>ppt_y</p:attrName>
                                        </p:attrNameLst>
                                      </p:cBhvr>
                                      <p:rCtr x="18320" y="3426"/>
                                    </p:animMotion>
                                  </p:childTnLst>
                                </p:cTn>
                              </p:par>
                              <p:par>
                                <p:cTn id="29" presetID="0" presetClass="path" presetSubtype="0" accel="50000" decel="50000" fill="hold" grpId="0" nodeType="withEffect">
                                  <p:stCondLst>
                                    <p:cond delay="0"/>
                                  </p:stCondLst>
                                  <p:childTnLst>
                                    <p:animMotion origin="layout" path="M 0 0 L 0.36719 -0.04699 " pathEditMode="relative" ptsTypes="AA">
                                      <p:cBhvr>
                                        <p:cTn id="30" dur="2000" fill="hold"/>
                                        <p:tgtEl>
                                          <p:spTgt spid="5"/>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8.33333E-7 3.33333E-6 L -0.38438 0.19791 " pathEditMode="relative" rAng="0" ptsTypes="AA">
                                      <p:cBhvr>
                                        <p:cTn id="32" dur="2000" fill="hold"/>
                                        <p:tgtEl>
                                          <p:spTgt spid="7"/>
                                        </p:tgtEl>
                                        <p:attrNameLst>
                                          <p:attrName>ppt_x</p:attrName>
                                          <p:attrName>ppt_y</p:attrName>
                                        </p:attrNameLst>
                                      </p:cBhvr>
                                      <p:rCtr x="-19219" y="9884"/>
                                    </p:animMotion>
                                  </p:childTnLst>
                                </p:cTn>
                              </p:par>
                              <p:par>
                                <p:cTn id="33" presetID="42" presetClass="path" presetSubtype="0" accel="50000" decel="50000" fill="hold" grpId="0" nodeType="withEffect">
                                  <p:stCondLst>
                                    <p:cond delay="0"/>
                                  </p:stCondLst>
                                  <p:childTnLst>
                                    <p:animMotion origin="layout" path="M 8.33333E-7 7.40741E-7 L -0.38034 0.07685 " pathEditMode="relative" rAng="0" ptsTypes="AA">
                                      <p:cBhvr>
                                        <p:cTn id="34" dur="2000" fill="hold"/>
                                        <p:tgtEl>
                                          <p:spTgt spid="6"/>
                                        </p:tgtEl>
                                        <p:attrNameLst>
                                          <p:attrName>ppt_x</p:attrName>
                                          <p:attrName>ppt_y</p:attrName>
                                        </p:attrNameLst>
                                      </p:cBhvr>
                                      <p:rCtr x="-19023" y="3843"/>
                                    </p:animMotion>
                                  </p:childTnLst>
                                </p:cTn>
                              </p:par>
                              <p:par>
                                <p:cTn id="35" presetID="42" presetClass="path" presetSubtype="0" accel="50000" decel="50000" fill="hold" grpId="0" nodeType="withEffect">
                                  <p:stCondLst>
                                    <p:cond delay="0"/>
                                  </p:stCondLst>
                                  <p:childTnLst>
                                    <p:animMotion origin="layout" path="M 8.33333E-7 -1.48148E-6 L -0.3819 -0.04375 " pathEditMode="relative" rAng="0" ptsTypes="AA">
                                      <p:cBhvr>
                                        <p:cTn id="36" dur="2000" fill="hold"/>
                                        <p:tgtEl>
                                          <p:spTgt spid="8"/>
                                        </p:tgtEl>
                                        <p:attrNameLst>
                                          <p:attrName>ppt_x</p:attrName>
                                          <p:attrName>ppt_y</p:attrName>
                                        </p:attrNameLst>
                                      </p:cBhvr>
                                      <p:rCtr x="-19102" y="-2199"/>
                                    </p:animMotion>
                                  </p:childTnLst>
                                </p:cTn>
                              </p:par>
                              <p:par>
                                <p:cTn id="37" presetID="3" presetClass="exit" presetSubtype="10" fill="hold" nodeType="withEffect">
                                  <p:stCondLst>
                                    <p:cond delay="0"/>
                                  </p:stCondLst>
                                  <p:childTnLst>
                                    <p:animEffect transition="out" filter="blinds(horizontal)">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34"/>
                                        </p:tgtEl>
                                      </p:cBhvr>
                                    </p:animEffect>
                                    <p:set>
                                      <p:cBhvr>
                                        <p:cTn id="54" dur="1" fill="hold">
                                          <p:stCondLst>
                                            <p:cond delay="499"/>
                                          </p:stCondLst>
                                        </p:cTn>
                                        <p:tgtEl>
                                          <p:spTgt spid="3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2" grpId="0" animBg="1"/>
      <p:bldP spid="14" grpId="0" animBg="1"/>
      <p:bldP spid="16" grpId="0" animBg="1"/>
      <p:bldP spid="17" grpId="0" animBg="1"/>
      <p:bldP spid="18" grpId="0" animBg="1"/>
      <p:bldP spid="19" grpId="0"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4D0C546-60BA-FAA7-F921-D00AC9B722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4527CE-EA0A-4263-BA14-CC4BE641BA0C}"/>
              </a:ext>
            </a:extLst>
          </p:cNvPr>
          <p:cNvSpPr>
            <a:spLocks noGrp="1"/>
          </p:cNvSpPr>
          <p:nvPr>
            <p:ph type="title"/>
          </p:nvPr>
        </p:nvSpPr>
        <p:spPr/>
        <p:txBody>
          <a:bodyPr/>
          <a:lstStyle/>
          <a:p>
            <a:r>
              <a:rPr lang="fr-FR" dirty="0"/>
              <a:t>Conséquences</a:t>
            </a:r>
          </a:p>
        </p:txBody>
      </p:sp>
      <p:sp>
        <p:nvSpPr>
          <p:cNvPr id="14" name="ZoneTexte 13">
            <a:extLst>
              <a:ext uri="{FF2B5EF4-FFF2-40B4-BE49-F238E27FC236}">
                <a16:creationId xmlns:a16="http://schemas.microsoft.com/office/drawing/2014/main" id="{483276FD-7323-F760-9916-1711D666809D}"/>
              </a:ext>
            </a:extLst>
          </p:cNvPr>
          <p:cNvSpPr txBox="1"/>
          <p:nvPr/>
        </p:nvSpPr>
        <p:spPr>
          <a:xfrm>
            <a:off x="923453" y="2073348"/>
            <a:ext cx="10936469" cy="2585323"/>
          </a:xfrm>
          <a:prstGeom prst="rect">
            <a:avLst/>
          </a:prstGeom>
          <a:noFill/>
        </p:spPr>
        <p:txBody>
          <a:bodyPr wrap="square">
            <a:spAutoFit/>
          </a:bodyPr>
          <a:lstStyle/>
          <a:p>
            <a:pPr marL="285750" indent="-285750" algn="l">
              <a:buFont typeface="Arial" panose="020B0604020202020204" pitchFamily="34" charset="0"/>
              <a:buChar char="•"/>
            </a:pPr>
            <a:r>
              <a:rPr lang="fr-BE" b="1" i="0" u="none" strike="noStrike" dirty="0">
                <a:solidFill>
                  <a:srgbClr val="000000"/>
                </a:solidFill>
                <a:effectLst/>
              </a:rPr>
              <a:t>Obsolescence rapide des dispositifs</a:t>
            </a:r>
            <a:r>
              <a:rPr lang="fr-BE" b="0" i="0" u="none" strike="noStrike" dirty="0">
                <a:solidFill>
                  <a:srgbClr val="000000"/>
                </a:solidFill>
                <a:effectLst/>
              </a:rPr>
              <a:t> </a:t>
            </a:r>
          </a:p>
          <a:p>
            <a:pPr marL="285750" indent="-285750" algn="l">
              <a:buFont typeface="Arial" panose="020B0604020202020204" pitchFamily="34" charset="0"/>
              <a:buChar char="•"/>
            </a:pPr>
            <a:r>
              <a:rPr lang="fr-BE" b="1" i="0" u="none" strike="noStrike" dirty="0">
                <a:solidFill>
                  <a:srgbClr val="000000"/>
                </a:solidFill>
                <a:effectLst/>
              </a:rPr>
              <a:t>Pression à la réactivité</a:t>
            </a:r>
            <a:r>
              <a:rPr lang="fr-BE" b="0" i="0" u="none" strike="noStrike" dirty="0">
                <a:solidFill>
                  <a:srgbClr val="000000"/>
                </a:solidFill>
                <a:effectLst/>
              </a:rPr>
              <a:t> </a:t>
            </a:r>
            <a:r>
              <a:rPr lang="fr-BE" b="1" dirty="0">
                <a:solidFill>
                  <a:srgbClr val="000000"/>
                </a:solidFill>
              </a:rPr>
              <a:t>- épuisement</a:t>
            </a:r>
          </a:p>
          <a:p>
            <a:pPr marL="285750" indent="-285750">
              <a:buFont typeface="Arial" panose="020B0604020202020204" pitchFamily="34" charset="0"/>
              <a:buChar char="•"/>
            </a:pPr>
            <a:r>
              <a:rPr lang="fr-BE" b="1" dirty="0">
                <a:solidFill>
                  <a:srgbClr val="000000"/>
                </a:solidFill>
              </a:rPr>
              <a:t>Érosion de l’autonomie </a:t>
            </a:r>
          </a:p>
          <a:p>
            <a:pPr marL="285750" indent="-285750">
              <a:buFont typeface="Arial" panose="020B0604020202020204" pitchFamily="34" charset="0"/>
              <a:buChar char="•"/>
            </a:pPr>
            <a:r>
              <a:rPr lang="fr-BE" b="1" dirty="0">
                <a:solidFill>
                  <a:srgbClr val="000000"/>
                </a:solidFill>
              </a:rPr>
              <a:t>Complexification des arbitrages stratégiques </a:t>
            </a:r>
          </a:p>
          <a:p>
            <a:pPr marL="285750" indent="-285750">
              <a:buFont typeface="Arial" panose="020B0604020202020204" pitchFamily="34" charset="0"/>
              <a:buChar char="•"/>
            </a:pPr>
            <a:r>
              <a:rPr lang="fr-BE" b="1" dirty="0">
                <a:solidFill>
                  <a:srgbClr val="000000"/>
                </a:solidFill>
              </a:rPr>
              <a:t>Fragilisation du lien au sein des établissements</a:t>
            </a:r>
          </a:p>
          <a:p>
            <a:pPr marL="285750" indent="-285750">
              <a:buFont typeface="Arial" panose="020B0604020202020204" pitchFamily="34" charset="0"/>
              <a:buChar char="•"/>
            </a:pPr>
            <a:r>
              <a:rPr lang="fr-BE" b="1" dirty="0">
                <a:solidFill>
                  <a:srgbClr val="000000"/>
                </a:solidFill>
              </a:rPr>
              <a:t>La précarisation du personnel académique </a:t>
            </a:r>
          </a:p>
          <a:p>
            <a:pPr marL="285750" indent="-285750">
              <a:buFont typeface="Arial" panose="020B0604020202020204" pitchFamily="34" charset="0"/>
              <a:buChar char="•"/>
            </a:pPr>
            <a:r>
              <a:rPr lang="fr-BE" b="1" dirty="0">
                <a:solidFill>
                  <a:srgbClr val="000000"/>
                </a:solidFill>
              </a:rPr>
              <a:t>Une crise de la condition étudiante </a:t>
            </a:r>
          </a:p>
          <a:p>
            <a:pPr marL="285750" indent="-285750">
              <a:buFont typeface="Arial" panose="020B0604020202020204" pitchFamily="34" charset="0"/>
              <a:buChar char="•"/>
            </a:pPr>
            <a:r>
              <a:rPr lang="fr-BE" b="1" dirty="0">
                <a:solidFill>
                  <a:srgbClr val="000000"/>
                </a:solidFill>
              </a:rPr>
              <a:t>Des incertitudes sur les finalités de la formation </a:t>
            </a:r>
          </a:p>
          <a:p>
            <a:pPr marL="285750" indent="-285750">
              <a:buFont typeface="Arial" panose="020B0604020202020204" pitchFamily="34" charset="0"/>
              <a:buChar char="•"/>
            </a:pPr>
            <a:r>
              <a:rPr lang="fr-BE" b="1" dirty="0">
                <a:solidFill>
                  <a:srgbClr val="000000"/>
                </a:solidFill>
              </a:rPr>
              <a:t>Une redéfinition du rôle de l’université dans l’économie de la connaissance </a:t>
            </a:r>
          </a:p>
        </p:txBody>
      </p:sp>
    </p:spTree>
    <p:extLst>
      <p:ext uri="{BB962C8B-B14F-4D97-AF65-F5344CB8AC3E}">
        <p14:creationId xmlns:p14="http://schemas.microsoft.com/office/powerpoint/2010/main" val="146067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A475-2C81-EE7E-7234-9DA481025D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40D118-6439-D531-13AD-61B41BB4AE84}"/>
              </a:ext>
            </a:extLst>
          </p:cNvPr>
          <p:cNvSpPr>
            <a:spLocks noGrp="1"/>
          </p:cNvSpPr>
          <p:nvPr>
            <p:ph type="title"/>
          </p:nvPr>
        </p:nvSpPr>
        <p:spPr>
          <a:xfrm>
            <a:off x="964949" y="1617567"/>
            <a:ext cx="10515600" cy="1325563"/>
          </a:xfrm>
        </p:spPr>
        <p:txBody>
          <a:bodyPr/>
          <a:lstStyle/>
          <a:p>
            <a:pPr algn="ctr"/>
            <a:r>
              <a:rPr lang="fr-FR" dirty="0"/>
              <a:t>Un changement de paradigme ?</a:t>
            </a:r>
          </a:p>
        </p:txBody>
      </p:sp>
      <p:pic>
        <p:nvPicPr>
          <p:cNvPr id="6" name="Image 5">
            <a:extLst>
              <a:ext uri="{FF2B5EF4-FFF2-40B4-BE49-F238E27FC236}">
                <a16:creationId xmlns:a16="http://schemas.microsoft.com/office/drawing/2014/main" id="{D57872AE-A7D2-BD7E-04FA-E15911C15A1F}"/>
              </a:ext>
            </a:extLst>
          </p:cNvPr>
          <p:cNvPicPr>
            <a:picLocks noChangeAspect="1"/>
          </p:cNvPicPr>
          <p:nvPr/>
        </p:nvPicPr>
        <p:blipFill>
          <a:blip r:embed="rId3"/>
          <a:stretch>
            <a:fillRect/>
          </a:stretch>
        </p:blipFill>
        <p:spPr>
          <a:xfrm>
            <a:off x="4469897" y="2816382"/>
            <a:ext cx="3252206" cy="3252206"/>
          </a:xfrm>
          <a:prstGeom prst="rect">
            <a:avLst/>
          </a:prstGeom>
        </p:spPr>
      </p:pic>
    </p:spTree>
    <p:extLst>
      <p:ext uri="{BB962C8B-B14F-4D97-AF65-F5344CB8AC3E}">
        <p14:creationId xmlns:p14="http://schemas.microsoft.com/office/powerpoint/2010/main" val="14676032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èle PPT EA SEGEC.potm" id="{B8D4E4ED-B1C9-4017-8961-21C120E43C9A}" vid="{E4C95CAB-7991-4B44-810F-4322F6B8B7E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DF27858ACEE4EBF91A1F4B4A451F2" ma:contentTypeVersion="" ma:contentTypeDescription="Crée un document." ma:contentTypeScope="" ma:versionID="1640c768763bffffa12f3c7b15aa30cd">
  <xsd:schema xmlns:xsd="http://www.w3.org/2001/XMLSchema" xmlns:xs="http://www.w3.org/2001/XMLSchema" xmlns:p="http://schemas.microsoft.com/office/2006/metadata/properties" xmlns:ns2="dc8e7e39-c901-47bb-a845-35953d124009" xmlns:ns3="89d389cb-ba4c-4d18-90ae-0a23c8e42119" targetNamespace="http://schemas.microsoft.com/office/2006/metadata/properties" ma:root="true" ma:fieldsID="2544072fbf1d6275a75b33d602bd0bb8" ns2:_="" ns3:_="">
    <xsd:import namespace="dc8e7e39-c901-47bb-a845-35953d124009"/>
    <xsd:import namespace="89d389cb-ba4c-4d18-90ae-0a23c8e42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7e39-c901-47bb-a845-35953d124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169a2f1-1662-4039-8b2c-6591214a49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d389cb-ba4c-4d18-90ae-0a23c8e42119"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f7c41ad5-1071-4d43-871a-bf702cca1c9d}" ma:internalName="TaxCatchAll" ma:showField="CatchAllData" ma:web="89d389cb-ba4c-4d18-90ae-0a23c8e42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Identifia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d389cb-ba4c-4d18-90ae-0a23c8e42119" xsi:nil="true"/>
    <lcf76f155ced4ddcb4097134ff3c332f xmlns="dc8e7e39-c901-47bb-a845-35953d12400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F30F1-FD38-4243-A647-D1E5AAF53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8e7e39-c901-47bb-a845-35953d124009"/>
    <ds:schemaRef ds:uri="89d389cb-ba4c-4d18-90ae-0a23c8e42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724FE4-02D6-4B66-A29D-4F67987B82CD}">
  <ds:schemaRefs>
    <ds:schemaRef ds:uri="http://schemas.microsoft.com/office/2006/metadata/properties"/>
    <ds:schemaRef ds:uri="http://schemas.microsoft.com/office/infopath/2007/PartnerControls"/>
    <ds:schemaRef ds:uri="89d389cb-ba4c-4d18-90ae-0a23c8e42119"/>
    <ds:schemaRef ds:uri="dc8e7e39-c901-47bb-a845-35953d124009"/>
  </ds:schemaRefs>
</ds:datastoreItem>
</file>

<file path=customXml/itemProps3.xml><?xml version="1.0" encoding="utf-8"?>
<ds:datastoreItem xmlns:ds="http://schemas.openxmlformats.org/officeDocument/2006/customXml" ds:itemID="{1905A6E9-D93E-4E7B-8FC5-CF78B92CCA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Office</Template>
  <TotalTime>1597</TotalTime>
  <Words>2273</Words>
  <Application>Microsoft Macintosh PowerPoint</Application>
  <PresentationFormat>Grand écran</PresentationFormat>
  <Paragraphs>178</Paragraphs>
  <Slides>21</Slides>
  <Notes>12</Notes>
  <HiddenSlides>2</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Aptos</vt:lpstr>
      <vt:lpstr>Arial</vt:lpstr>
      <vt:lpstr>Calibri</vt:lpstr>
      <vt:lpstr>Lato</vt:lpstr>
      <vt:lpstr>Montserrat</vt:lpstr>
      <vt:lpstr>Thème Office</vt:lpstr>
      <vt:lpstr>La Robustesse comme philosophie de gouvernance</vt:lpstr>
      <vt:lpstr>Présentation PowerPoint</vt:lpstr>
      <vt:lpstr>Des symptômes d’un système en crise</vt:lpstr>
      <vt:lpstr>L’ES et EA :  Systèmes sous pressions internes</vt:lpstr>
      <vt:lpstr>L’ES et EA : Vers une suroptimisation</vt:lpstr>
      <vt:lpstr>L’ES et EA :  Vers une suroptimisation risquée</vt:lpstr>
      <vt:lpstr>L’ES et EA : Les outils de stabilité deviennent  des facteurs de fragilité</vt:lpstr>
      <vt:lpstr>Conséquences</vt:lpstr>
      <vt:lpstr>Un changement de paradigme ?</vt:lpstr>
      <vt:lpstr>Vosniadou, S. (2013). Conceptual  change in learning and instruction</vt:lpstr>
      <vt:lpstr>La robustesse, un modèle de gouvernance crédible ?</vt:lpstr>
      <vt:lpstr>Quelques idées en lien avec la robustesse du vivant</vt:lpstr>
      <vt:lpstr>Quelques idées en lien avec la robustesse du vivant</vt:lpstr>
      <vt:lpstr>Principes de la robustesse du vivant</vt:lpstr>
      <vt:lpstr>Vers un management robuste</vt:lpstr>
      <vt:lpstr>Quelques principes conforme aux principes de la robustesse</vt:lpstr>
      <vt:lpstr>Principes culturels de  management robuste</vt:lpstr>
      <vt:lpstr>Principes écologiques de  management robuste</vt:lpstr>
      <vt:lpstr>Principes structurels de  management robuste</vt:lpstr>
      <vt:lpstr>Le principe de vitalité comme  mesure de la robustesse institutionnelle</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Detroz Pascal</dc:creator>
  <cp:lastModifiedBy>Detroz Pascal</cp:lastModifiedBy>
  <cp:revision>8</cp:revision>
  <dcterms:created xsi:type="dcterms:W3CDTF">2025-10-14T09:10:10Z</dcterms:created>
  <dcterms:modified xsi:type="dcterms:W3CDTF">2025-10-16T09:48:13Z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0x0101005CCDF27858ACEE4EBF91A1F4B4A451F2</vt:lpwstr>
  </property>
</Properties>
</file>